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7" r:id="rId5"/>
    <p:sldId id="260" r:id="rId6"/>
    <p:sldId id="261" r:id="rId7"/>
    <p:sldId id="262" r:id="rId8"/>
    <p:sldId id="263" r:id="rId9"/>
    <p:sldId id="268" r:id="rId10"/>
    <p:sldId id="269" r:id="rId11"/>
    <p:sldId id="270" r:id="rId12"/>
    <p:sldId id="271" r:id="rId13"/>
    <p:sldId id="272" r:id="rId14"/>
    <p:sldId id="273" r:id="rId15"/>
    <p:sldId id="259" r:id="rId16"/>
    <p:sldId id="266"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6E66"/>
    <a:srgbClr val="ECE7E5"/>
    <a:srgbClr val="D8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8" d="100"/>
          <a:sy n="68" d="100"/>
        </p:scale>
        <p:origin x="816" y="66"/>
      </p:cViewPr>
      <p:guideLst>
        <p:guide orient="horz" pos="2160"/>
        <p:guide pos="42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303734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7DFA73-C0E2-4D6A-AF37-04E25F0D6AF8}" type="datetimeFigureOut">
              <a:rPr lang="en-IN" smtClean="0"/>
              <a:t>02-04-2023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2286547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2229019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523321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2942314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2960512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4074448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2098317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1401238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2440481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7DFA73-C0E2-4D6A-AF37-04E25F0D6AF8}" type="datetimeFigureOut">
              <a:rPr lang="en-IN" smtClean="0"/>
              <a:t>02-04-2023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46249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7DFA73-C0E2-4D6A-AF37-04E25F0D6AF8}" type="datetimeFigureOut">
              <a:rPr lang="en-IN" smtClean="0"/>
              <a:t>02-04-2023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356615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7DFA73-C0E2-4D6A-AF37-04E25F0D6AF8}" type="datetimeFigureOut">
              <a:rPr lang="en-IN" smtClean="0"/>
              <a:t>02-04-2023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1178775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7DFA73-C0E2-4D6A-AF37-04E25F0D6AF8}" type="datetimeFigureOut">
              <a:rPr lang="en-IN" smtClean="0"/>
              <a:t>02-04-2023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3411941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7DFA73-C0E2-4D6A-AF37-04E25F0D6AF8}" type="datetimeFigureOut">
              <a:rPr lang="en-IN" smtClean="0"/>
              <a:t>02-04-2023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142215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7DFA73-C0E2-4D6A-AF37-04E25F0D6AF8}" type="datetimeFigureOut">
              <a:rPr lang="en-IN" smtClean="0"/>
              <a:t>02-04-2023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2893065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7DFA73-C0E2-4D6A-AF37-04E25F0D6AF8}" type="datetimeFigureOut">
              <a:rPr lang="en-IN" smtClean="0"/>
              <a:t>02-04-2023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AE0CA7-5A1F-4DF1-B19D-567074538284}" type="slidenum">
              <a:rPr lang="en-IN" smtClean="0"/>
              <a:t>‹#›</a:t>
            </a:fld>
            <a:endParaRPr lang="en-IN"/>
          </a:p>
        </p:txBody>
      </p:sp>
    </p:spTree>
    <p:extLst>
      <p:ext uri="{BB962C8B-B14F-4D97-AF65-F5344CB8AC3E}">
        <p14:creationId xmlns:p14="http://schemas.microsoft.com/office/powerpoint/2010/main" val="3630868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7DFA73-C0E2-4D6A-AF37-04E25F0D6AF8}" type="datetimeFigureOut">
              <a:rPr lang="en-IN" smtClean="0"/>
              <a:t>02-04-2023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7AE0CA7-5A1F-4DF1-B19D-567074538284}" type="slidenum">
              <a:rPr lang="en-IN" smtClean="0"/>
              <a:t>‹#›</a:t>
            </a:fld>
            <a:endParaRPr lang="en-IN"/>
          </a:p>
        </p:txBody>
      </p:sp>
    </p:spTree>
    <p:extLst>
      <p:ext uri="{BB962C8B-B14F-4D97-AF65-F5344CB8AC3E}">
        <p14:creationId xmlns:p14="http://schemas.microsoft.com/office/powerpoint/2010/main" val="2638331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7E5"/>
        </a:solidFill>
        <a:effectLst/>
      </p:bgPr>
    </p:bg>
    <p:spTree>
      <p:nvGrpSpPr>
        <p:cNvPr id="1" name=""/>
        <p:cNvGrpSpPr/>
        <p:nvPr/>
      </p:nvGrpSpPr>
      <p:grpSpPr>
        <a:xfrm>
          <a:off x="0" y="0"/>
          <a:ext cx="0" cy="0"/>
          <a:chOff x="0" y="0"/>
          <a:chExt cx="0" cy="0"/>
        </a:xfrm>
      </p:grpSpPr>
      <p:pic>
        <p:nvPicPr>
          <p:cNvPr id="5" name="Picture 4" descr="A picture containing pizza, dish, food, indoor&#10;&#10;Description automatically generated">
            <a:extLst>
              <a:ext uri="{FF2B5EF4-FFF2-40B4-BE49-F238E27FC236}">
                <a16:creationId xmlns:a16="http://schemas.microsoft.com/office/drawing/2014/main" id="{54B4091A-32BE-456C-A62D-052EF9837935}"/>
              </a:ext>
            </a:extLst>
          </p:cNvPr>
          <p:cNvPicPr>
            <a:picLocks noChangeAspect="1"/>
          </p:cNvPicPr>
          <p:nvPr/>
        </p:nvPicPr>
        <p:blipFill rotWithShape="1">
          <a:blip r:embed="rId2">
            <a:extLst>
              <a:ext uri="{28A0092B-C50C-407E-A947-70E740481C1C}">
                <a14:useLocalDpi xmlns:a14="http://schemas.microsoft.com/office/drawing/2010/main" val="0"/>
              </a:ext>
            </a:extLst>
          </a:blip>
          <a:srcRect t="11061" b="24167"/>
          <a:stretch/>
        </p:blipFill>
        <p:spPr>
          <a:xfrm>
            <a:off x="20" y="1586753"/>
            <a:ext cx="12191980" cy="5271247"/>
          </a:xfrm>
          <a:prstGeom prst="rect">
            <a:avLst/>
          </a:prstGeom>
        </p:spPr>
      </p:pic>
      <p:sp>
        <p:nvSpPr>
          <p:cNvPr id="6" name="TextBox 5">
            <a:extLst>
              <a:ext uri="{FF2B5EF4-FFF2-40B4-BE49-F238E27FC236}">
                <a16:creationId xmlns:a16="http://schemas.microsoft.com/office/drawing/2014/main" id="{49CC18C3-BC34-464B-BB5D-47070042CAB4}"/>
              </a:ext>
            </a:extLst>
          </p:cNvPr>
          <p:cNvSpPr txBox="1"/>
          <p:nvPr/>
        </p:nvSpPr>
        <p:spPr>
          <a:xfrm>
            <a:off x="0" y="301074"/>
            <a:ext cx="12188952" cy="769441"/>
          </a:xfrm>
          <a:prstGeom prst="rect">
            <a:avLst/>
          </a:prstGeom>
          <a:noFill/>
        </p:spPr>
        <p:txBody>
          <a:bodyPr wrap="square" rtlCol="0">
            <a:spAutoFit/>
          </a:bodyPr>
          <a:lstStyle/>
          <a:p>
            <a:pPr algn="ctr"/>
            <a:r>
              <a:rPr lang="en-US" sz="4400" b="1" dirty="0">
                <a:latin typeface="Arial Black" panose="020B0A04020102020204" pitchFamily="34" charset="0"/>
              </a:rPr>
              <a:t>PIZZA PLACE SALES</a:t>
            </a:r>
            <a:endParaRPr lang="en-IN" sz="4400" b="1" dirty="0">
              <a:latin typeface="Arial Black" panose="020B0A04020102020204" pitchFamily="34" charset="0"/>
              <a:ea typeface="Open Sans" panose="020B0606030504020204" pitchFamily="34" charset="0"/>
              <a:cs typeface="Open Sans" panose="020B0606030504020204" pitchFamily="34" charset="0"/>
            </a:endParaRPr>
          </a:p>
        </p:txBody>
      </p:sp>
      <p:grpSp>
        <p:nvGrpSpPr>
          <p:cNvPr id="13" name="Group 12">
            <a:extLst>
              <a:ext uri="{FF2B5EF4-FFF2-40B4-BE49-F238E27FC236}">
                <a16:creationId xmlns:a16="http://schemas.microsoft.com/office/drawing/2014/main" id="{5FEDB5EF-B275-4076-94A2-E08E93CE2A26}"/>
              </a:ext>
            </a:extLst>
          </p:cNvPr>
          <p:cNvGrpSpPr/>
          <p:nvPr/>
        </p:nvGrpSpPr>
        <p:grpSpPr>
          <a:xfrm>
            <a:off x="2008095" y="1116103"/>
            <a:ext cx="8175811" cy="80683"/>
            <a:chOff x="1949824" y="874057"/>
            <a:chExt cx="8175811" cy="80683"/>
          </a:xfrm>
        </p:grpSpPr>
        <p:cxnSp>
          <p:nvCxnSpPr>
            <p:cNvPr id="11" name="Straight Connector 10">
              <a:extLst>
                <a:ext uri="{FF2B5EF4-FFF2-40B4-BE49-F238E27FC236}">
                  <a16:creationId xmlns:a16="http://schemas.microsoft.com/office/drawing/2014/main" id="{6C42843B-82BF-470E-BEC6-4FA1710CD748}"/>
                </a:ext>
              </a:extLst>
            </p:cNvPr>
            <p:cNvCxnSpPr>
              <a:cxnSpLocks/>
            </p:cNvCxnSpPr>
            <p:nvPr/>
          </p:nvCxnSpPr>
          <p:spPr>
            <a:xfrm>
              <a:off x="1949824" y="914398"/>
              <a:ext cx="8175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A7D570AE-4454-494D-B104-5CFE0117655F}"/>
                </a:ext>
              </a:extLst>
            </p:cNvPr>
            <p:cNvSpPr/>
            <p:nvPr/>
          </p:nvSpPr>
          <p:spPr>
            <a:xfrm>
              <a:off x="5284694" y="874057"/>
              <a:ext cx="1506071" cy="8068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81556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39E1D2-5EB0-1C82-2D47-48B7DF73DD1B}"/>
              </a:ext>
            </a:extLst>
          </p:cNvPr>
          <p:cNvSpPr txBox="1"/>
          <p:nvPr/>
        </p:nvSpPr>
        <p:spPr>
          <a:xfrm>
            <a:off x="1961321" y="206922"/>
            <a:ext cx="9687339" cy="646331"/>
          </a:xfrm>
          <a:prstGeom prst="rect">
            <a:avLst/>
          </a:prstGeom>
          <a:noFill/>
        </p:spPr>
        <p:txBody>
          <a:bodyPr wrap="square">
            <a:spAutoFit/>
          </a:bodyPr>
          <a:lstStyle/>
          <a:p>
            <a:r>
              <a:rPr lang="en-US" b="1" dirty="0">
                <a:latin typeface="Arial Black" panose="020B0A04020102020204" pitchFamily="34" charset="0"/>
              </a:rPr>
              <a:t>2. HOW MANY PIZZAS ARE TYPICALLY IN ORDER? DO WE HAVE ANY BESTSELLERS ?</a:t>
            </a:r>
          </a:p>
        </p:txBody>
      </p:sp>
      <p:sp>
        <p:nvSpPr>
          <p:cNvPr id="5" name="TextBox 4">
            <a:extLst>
              <a:ext uri="{FF2B5EF4-FFF2-40B4-BE49-F238E27FC236}">
                <a16:creationId xmlns:a16="http://schemas.microsoft.com/office/drawing/2014/main" id="{7BAB413F-D2C9-EC6A-71EF-435F1A64419A}"/>
              </a:ext>
            </a:extLst>
          </p:cNvPr>
          <p:cNvSpPr txBox="1"/>
          <p:nvPr/>
        </p:nvSpPr>
        <p:spPr>
          <a:xfrm>
            <a:off x="1709530" y="1060174"/>
            <a:ext cx="7434470" cy="5324535"/>
          </a:xfrm>
          <a:prstGeom prst="rect">
            <a:avLst/>
          </a:prstGeom>
          <a:noFill/>
        </p:spPr>
        <p:txBody>
          <a:bodyPr wrap="square">
            <a:spAutoFit/>
          </a:bodyPr>
          <a:lstStyle/>
          <a:p>
            <a:r>
              <a:rPr lang="en-US" sz="2000" b="1" dirty="0">
                <a:latin typeface="+mj-lt"/>
              </a:rPr>
              <a:t>01- We would choose the "</a:t>
            </a:r>
            <a:r>
              <a:rPr lang="en-US" sz="2000" b="1" dirty="0" err="1">
                <a:latin typeface="+mj-lt"/>
              </a:rPr>
              <a:t>Order_details</a:t>
            </a:r>
            <a:r>
              <a:rPr lang="en-US" sz="2000" b="1" dirty="0">
                <a:latin typeface="+mj-lt"/>
              </a:rPr>
              <a:t>" dataset for this question, with three columns: “</a:t>
            </a:r>
            <a:r>
              <a:rPr lang="en-US" sz="2000" b="1" dirty="0" err="1">
                <a:latin typeface="+mj-lt"/>
              </a:rPr>
              <a:t>Order_details_id</a:t>
            </a:r>
            <a:r>
              <a:rPr lang="en-US" sz="2000" b="1" dirty="0">
                <a:latin typeface="+mj-lt"/>
              </a:rPr>
              <a:t>”, “</a:t>
            </a:r>
            <a:r>
              <a:rPr lang="en-US" sz="2000" b="1" dirty="0" err="1">
                <a:latin typeface="+mj-lt"/>
              </a:rPr>
              <a:t>Order_Id</a:t>
            </a:r>
            <a:r>
              <a:rPr lang="en-US" sz="2000" b="1" dirty="0">
                <a:latin typeface="+mj-lt"/>
              </a:rPr>
              <a:t>” &amp; “</a:t>
            </a:r>
            <a:r>
              <a:rPr lang="en-US" sz="2000" b="1" dirty="0" err="1">
                <a:latin typeface="+mj-lt"/>
              </a:rPr>
              <a:t>Pizza_Id</a:t>
            </a:r>
            <a:r>
              <a:rPr lang="en-US" sz="2000" b="1" dirty="0">
                <a:latin typeface="+mj-lt"/>
              </a:rPr>
              <a:t>”.</a:t>
            </a:r>
          </a:p>
          <a:p>
            <a:endParaRPr lang="en-US" sz="2000" b="1" dirty="0">
              <a:latin typeface="+mj-lt"/>
            </a:endParaRPr>
          </a:p>
          <a:p>
            <a:r>
              <a:rPr lang="en-US" sz="2000" b="1" dirty="0">
                <a:latin typeface="+mj-lt"/>
              </a:rPr>
              <a:t>02- Select these three columns to insert a Pivot table. For pizzas order typically by any customer is drag “</a:t>
            </a:r>
            <a:r>
              <a:rPr lang="en-US" sz="2000" b="1" dirty="0" err="1">
                <a:latin typeface="+mj-lt"/>
              </a:rPr>
              <a:t>Order_id</a:t>
            </a:r>
            <a:r>
              <a:rPr lang="en-US" sz="2000" b="1" dirty="0">
                <a:latin typeface="+mj-lt"/>
              </a:rPr>
              <a:t>" into the Row Labels section and "</a:t>
            </a:r>
            <a:r>
              <a:rPr lang="en-US" sz="2000" b="1" dirty="0" err="1">
                <a:latin typeface="+mj-lt"/>
              </a:rPr>
              <a:t>Order_details_Id</a:t>
            </a:r>
            <a:r>
              <a:rPr lang="en-US" sz="2000" b="1" dirty="0">
                <a:latin typeface="+mj-lt"/>
              </a:rPr>
              <a:t>" into the values section whereas for bestseller drag “</a:t>
            </a:r>
            <a:r>
              <a:rPr lang="en-US" sz="2000" b="1" dirty="0" err="1">
                <a:latin typeface="+mj-lt"/>
              </a:rPr>
              <a:t>Pizza_Id</a:t>
            </a:r>
            <a:r>
              <a:rPr lang="en-US" sz="2000" b="1" dirty="0">
                <a:latin typeface="+mj-lt"/>
              </a:rPr>
              <a:t>” into the Row Labels section and "</a:t>
            </a:r>
            <a:r>
              <a:rPr lang="en-US" sz="2000" b="1" dirty="0" err="1">
                <a:latin typeface="+mj-lt"/>
              </a:rPr>
              <a:t>Order_Id</a:t>
            </a:r>
            <a:r>
              <a:rPr lang="en-US" sz="2000" b="1" dirty="0">
                <a:latin typeface="+mj-lt"/>
              </a:rPr>
              <a:t>" into the values section. </a:t>
            </a:r>
          </a:p>
          <a:p>
            <a:endParaRPr lang="en-US" sz="2000" b="1" dirty="0">
              <a:latin typeface="+mj-lt"/>
            </a:endParaRPr>
          </a:p>
          <a:p>
            <a:r>
              <a:rPr lang="en-US" sz="2000" b="1" dirty="0">
                <a:latin typeface="+mj-lt"/>
              </a:rPr>
              <a:t>03- As a result, we would obtain the total number of pizzas been typically in order by using “COUNT” &amp; “AVERAGE” function by customers whereas for bestseller we would use “MAX” function. </a:t>
            </a:r>
          </a:p>
          <a:p>
            <a:endParaRPr lang="en-US" sz="2000" b="1" dirty="0">
              <a:latin typeface="+mj-lt"/>
            </a:endParaRPr>
          </a:p>
          <a:p>
            <a:r>
              <a:rPr lang="en-US" sz="2000" b="1" dirty="0">
                <a:latin typeface="+mj-lt"/>
              </a:rPr>
              <a:t>04- Select the specific columns for particular question. Therefore, from the pivot chart, we can say that there are 3 pizzas in order and the bestseller is </a:t>
            </a:r>
            <a:r>
              <a:rPr lang="en-US" sz="2000" b="1" dirty="0">
                <a:highlight>
                  <a:srgbClr val="FFFF00"/>
                </a:highlight>
                <a:latin typeface="+mj-lt"/>
              </a:rPr>
              <a:t>“</a:t>
            </a:r>
            <a:r>
              <a:rPr lang="en-US" sz="2000" b="1" dirty="0" err="1">
                <a:highlight>
                  <a:srgbClr val="FFFF00"/>
                </a:highlight>
                <a:latin typeface="+mj-lt"/>
              </a:rPr>
              <a:t>Big_Meat_S</a:t>
            </a:r>
            <a:r>
              <a:rPr lang="en-US" sz="2000" b="1" dirty="0">
                <a:highlight>
                  <a:srgbClr val="FFFF00"/>
                </a:highlight>
                <a:latin typeface="+mj-lt"/>
              </a:rPr>
              <a:t>”.</a:t>
            </a:r>
          </a:p>
        </p:txBody>
      </p:sp>
    </p:spTree>
    <p:extLst>
      <p:ext uri="{BB962C8B-B14F-4D97-AF65-F5344CB8AC3E}">
        <p14:creationId xmlns:p14="http://schemas.microsoft.com/office/powerpoint/2010/main" val="46011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0D9AC0-0399-F267-C03A-51B560DC6B6E}"/>
              </a:ext>
            </a:extLst>
          </p:cNvPr>
          <p:cNvSpPr txBox="1"/>
          <p:nvPr/>
        </p:nvSpPr>
        <p:spPr>
          <a:xfrm>
            <a:off x="1696279" y="0"/>
            <a:ext cx="10283686" cy="646331"/>
          </a:xfrm>
          <a:prstGeom prst="rect">
            <a:avLst/>
          </a:prstGeom>
          <a:noFill/>
        </p:spPr>
        <p:txBody>
          <a:bodyPr wrap="square">
            <a:spAutoFit/>
          </a:bodyPr>
          <a:lstStyle/>
          <a:p>
            <a:r>
              <a:rPr lang="en-US" b="1" dirty="0">
                <a:latin typeface="Arial Black" panose="020B0A04020102020204" pitchFamily="34" charset="0"/>
              </a:rPr>
              <a:t>3. HOW MUCH MONEY DID WE MAKE THIS YEAR ? CAN WE IDENTIFY ANY SEASONALITY IN THE SALES ?</a:t>
            </a:r>
          </a:p>
        </p:txBody>
      </p:sp>
      <p:sp>
        <p:nvSpPr>
          <p:cNvPr id="5" name="TextBox 4">
            <a:extLst>
              <a:ext uri="{FF2B5EF4-FFF2-40B4-BE49-F238E27FC236}">
                <a16:creationId xmlns:a16="http://schemas.microsoft.com/office/drawing/2014/main" id="{FD624979-9835-4C66-59D5-B1A4DD0BF551}"/>
              </a:ext>
            </a:extLst>
          </p:cNvPr>
          <p:cNvSpPr txBox="1"/>
          <p:nvPr/>
        </p:nvSpPr>
        <p:spPr>
          <a:xfrm>
            <a:off x="1696279" y="927653"/>
            <a:ext cx="7765774" cy="4524315"/>
          </a:xfrm>
          <a:prstGeom prst="rect">
            <a:avLst/>
          </a:prstGeom>
          <a:noFill/>
        </p:spPr>
        <p:txBody>
          <a:bodyPr wrap="square">
            <a:spAutoFit/>
          </a:bodyPr>
          <a:lstStyle/>
          <a:p>
            <a:r>
              <a:rPr lang="en-US" b="1" dirty="0">
                <a:latin typeface="+mj-lt"/>
              </a:rPr>
              <a:t>01- We would choose the "Order" dataset for seasonality question, with two columns: “</a:t>
            </a:r>
            <a:r>
              <a:rPr lang="en-US" b="1" dirty="0" err="1">
                <a:latin typeface="+mj-lt"/>
              </a:rPr>
              <a:t>Order_Id</a:t>
            </a:r>
            <a:r>
              <a:rPr lang="en-US" b="1" dirty="0">
                <a:latin typeface="+mj-lt"/>
              </a:rPr>
              <a:t>” &amp; “Date” and for revenue we would choose “Pizzas” dataset with two columns : “</a:t>
            </a:r>
            <a:r>
              <a:rPr lang="en-US" b="1" dirty="0" err="1">
                <a:latin typeface="+mj-lt"/>
              </a:rPr>
              <a:t>Pizza_Id</a:t>
            </a:r>
            <a:r>
              <a:rPr lang="en-US" b="1" dirty="0">
                <a:latin typeface="+mj-lt"/>
              </a:rPr>
              <a:t>” &amp; “</a:t>
            </a:r>
            <a:r>
              <a:rPr lang="en-US" b="1" dirty="0" err="1">
                <a:latin typeface="+mj-lt"/>
              </a:rPr>
              <a:t>Pizza_type_Id</a:t>
            </a:r>
            <a:r>
              <a:rPr lang="en-US" b="1" dirty="0">
                <a:latin typeface="+mj-lt"/>
              </a:rPr>
              <a:t>” </a:t>
            </a:r>
          </a:p>
          <a:p>
            <a:endParaRPr lang="en-US" b="1" dirty="0">
              <a:latin typeface="+mj-lt"/>
            </a:endParaRPr>
          </a:p>
          <a:p>
            <a:r>
              <a:rPr lang="en-US" b="1" dirty="0">
                <a:latin typeface="+mj-lt"/>
              </a:rPr>
              <a:t>02- Select these columns to insert a Pivot table. For revenue, drag “</a:t>
            </a:r>
            <a:r>
              <a:rPr lang="en-US" b="1" dirty="0" err="1">
                <a:latin typeface="+mj-lt"/>
              </a:rPr>
              <a:t>Pizza_Id</a:t>
            </a:r>
            <a:r>
              <a:rPr lang="en-US" b="1" dirty="0">
                <a:latin typeface="+mj-lt"/>
              </a:rPr>
              <a:t>” into the Row Labels section and values section whereas for seasonality, drag “Date" into the Row Labels section and "</a:t>
            </a:r>
            <a:r>
              <a:rPr lang="en-US" b="1" dirty="0" err="1">
                <a:latin typeface="+mj-lt"/>
              </a:rPr>
              <a:t>Order__Id</a:t>
            </a:r>
            <a:r>
              <a:rPr lang="en-US" b="1" dirty="0">
                <a:latin typeface="+mj-lt"/>
              </a:rPr>
              <a:t>" into the values section.</a:t>
            </a:r>
          </a:p>
          <a:p>
            <a:r>
              <a:rPr lang="en-US" b="1" dirty="0">
                <a:latin typeface="+mj-lt"/>
              </a:rPr>
              <a:t> </a:t>
            </a:r>
          </a:p>
          <a:p>
            <a:r>
              <a:rPr lang="en-US" b="1" dirty="0">
                <a:latin typeface="+mj-lt"/>
              </a:rPr>
              <a:t>03- As a result for revenue, we would obtain the total number of count of </a:t>
            </a:r>
            <a:r>
              <a:rPr lang="en-US" b="1" dirty="0" err="1">
                <a:latin typeface="+mj-lt"/>
              </a:rPr>
              <a:t>pizza_Id</a:t>
            </a:r>
            <a:r>
              <a:rPr lang="en-US" b="1" dirty="0">
                <a:latin typeface="+mj-lt"/>
              </a:rPr>
              <a:t> to which we will multiply with the price by using “SUMPRODUCT” function whereas for seasonality result, we would use value field setting for %column total. </a:t>
            </a:r>
          </a:p>
          <a:p>
            <a:endParaRPr lang="en-US" b="1" dirty="0">
              <a:latin typeface="+mj-lt"/>
            </a:endParaRPr>
          </a:p>
          <a:p>
            <a:r>
              <a:rPr lang="en-US" b="1" dirty="0">
                <a:latin typeface="+mj-lt"/>
              </a:rPr>
              <a:t>04- Select the specific columns for particular question. Therefore, in year 2015, total revenue of </a:t>
            </a:r>
            <a:r>
              <a:rPr lang="en-US" b="1" dirty="0">
                <a:highlight>
                  <a:srgbClr val="FFFF00"/>
                </a:highlight>
                <a:latin typeface="+mj-lt"/>
              </a:rPr>
              <a:t>8,01,945 USD </a:t>
            </a:r>
            <a:r>
              <a:rPr lang="en-US" b="1" dirty="0">
                <a:latin typeface="+mj-lt"/>
              </a:rPr>
              <a:t>was generated and from the pivot chart, we can say that </a:t>
            </a:r>
            <a:r>
              <a:rPr lang="en-US" b="1" dirty="0" err="1">
                <a:latin typeface="+mj-lt"/>
              </a:rPr>
              <a:t>OctNov</a:t>
            </a:r>
            <a:r>
              <a:rPr lang="en-US" b="1" dirty="0">
                <a:latin typeface="+mj-lt"/>
              </a:rPr>
              <a:t>-Dec months were found to be seasonality in sales.</a:t>
            </a:r>
          </a:p>
        </p:txBody>
      </p:sp>
    </p:spTree>
    <p:extLst>
      <p:ext uri="{BB962C8B-B14F-4D97-AF65-F5344CB8AC3E}">
        <p14:creationId xmlns:p14="http://schemas.microsoft.com/office/powerpoint/2010/main" val="207661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17E39-F667-9E03-3FD5-6234B04B8E3D}"/>
              </a:ext>
            </a:extLst>
          </p:cNvPr>
          <p:cNvPicPr>
            <a:picLocks noChangeAspect="1"/>
          </p:cNvPicPr>
          <p:nvPr/>
        </p:nvPicPr>
        <p:blipFill>
          <a:blip r:embed="rId2"/>
          <a:stretch>
            <a:fillRect/>
          </a:stretch>
        </p:blipFill>
        <p:spPr>
          <a:xfrm>
            <a:off x="2399773" y="803901"/>
            <a:ext cx="8109201" cy="4756182"/>
          </a:xfrm>
          <a:prstGeom prst="rect">
            <a:avLst/>
          </a:prstGeom>
        </p:spPr>
      </p:pic>
    </p:spTree>
    <p:extLst>
      <p:ext uri="{BB962C8B-B14F-4D97-AF65-F5344CB8AC3E}">
        <p14:creationId xmlns:p14="http://schemas.microsoft.com/office/powerpoint/2010/main" val="1621759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E27A6F-7525-81AF-B6C4-E3D189A05981}"/>
              </a:ext>
            </a:extLst>
          </p:cNvPr>
          <p:cNvSpPr txBox="1"/>
          <p:nvPr/>
        </p:nvSpPr>
        <p:spPr>
          <a:xfrm>
            <a:off x="1855303" y="458713"/>
            <a:ext cx="10098157" cy="646331"/>
          </a:xfrm>
          <a:prstGeom prst="rect">
            <a:avLst/>
          </a:prstGeom>
          <a:noFill/>
        </p:spPr>
        <p:txBody>
          <a:bodyPr wrap="square">
            <a:spAutoFit/>
          </a:bodyPr>
          <a:lstStyle/>
          <a:p>
            <a:r>
              <a:rPr lang="en-US" b="1" dirty="0">
                <a:latin typeface="Arial Black" panose="020B0A04020102020204" pitchFamily="34" charset="0"/>
              </a:rPr>
              <a:t>4. ARE THERE ANY PIZZAS WE SHOULD TAKE OFF THE MENU, OR ANY PROMOTIONS WE COULD LEVERAGE?</a:t>
            </a:r>
          </a:p>
        </p:txBody>
      </p:sp>
      <p:sp>
        <p:nvSpPr>
          <p:cNvPr id="5" name="TextBox 4">
            <a:extLst>
              <a:ext uri="{FF2B5EF4-FFF2-40B4-BE49-F238E27FC236}">
                <a16:creationId xmlns:a16="http://schemas.microsoft.com/office/drawing/2014/main" id="{FBC1846B-DB2B-B86E-EC01-53A1F43C4847}"/>
              </a:ext>
            </a:extLst>
          </p:cNvPr>
          <p:cNvSpPr txBox="1"/>
          <p:nvPr/>
        </p:nvSpPr>
        <p:spPr>
          <a:xfrm>
            <a:off x="1855303" y="1364975"/>
            <a:ext cx="10098157" cy="3785652"/>
          </a:xfrm>
          <a:prstGeom prst="rect">
            <a:avLst/>
          </a:prstGeom>
          <a:noFill/>
        </p:spPr>
        <p:txBody>
          <a:bodyPr wrap="square">
            <a:spAutoFit/>
          </a:bodyPr>
          <a:lstStyle/>
          <a:p>
            <a:r>
              <a:rPr lang="en-US" sz="2000" b="1" dirty="0">
                <a:latin typeface="+mj-lt"/>
              </a:rPr>
              <a:t>01- We would choose the "</a:t>
            </a:r>
            <a:r>
              <a:rPr lang="en-US" sz="2000" b="1" dirty="0" err="1">
                <a:latin typeface="+mj-lt"/>
              </a:rPr>
              <a:t>Order_details</a:t>
            </a:r>
            <a:r>
              <a:rPr lang="en-US" sz="2000" b="1" dirty="0">
                <a:latin typeface="+mj-lt"/>
              </a:rPr>
              <a:t>" dataset for this question, with two columns: “</a:t>
            </a:r>
            <a:r>
              <a:rPr lang="en-US" sz="2000" b="1" dirty="0" err="1">
                <a:latin typeface="+mj-lt"/>
              </a:rPr>
              <a:t>Order_Id</a:t>
            </a:r>
            <a:r>
              <a:rPr lang="en-US" sz="2000" b="1" dirty="0">
                <a:latin typeface="+mj-lt"/>
              </a:rPr>
              <a:t>” &amp; “</a:t>
            </a:r>
            <a:r>
              <a:rPr lang="en-US" sz="2000" b="1" dirty="0" err="1">
                <a:latin typeface="+mj-lt"/>
              </a:rPr>
              <a:t>Pizza_Id</a:t>
            </a:r>
            <a:r>
              <a:rPr lang="en-US" sz="2000" b="1" dirty="0">
                <a:latin typeface="+mj-lt"/>
              </a:rPr>
              <a:t>”. </a:t>
            </a:r>
          </a:p>
          <a:p>
            <a:endParaRPr lang="en-US" sz="2000" b="1" dirty="0">
              <a:latin typeface="+mj-lt"/>
            </a:endParaRPr>
          </a:p>
          <a:p>
            <a:r>
              <a:rPr lang="en-US" sz="2000" b="1" dirty="0">
                <a:latin typeface="+mj-lt"/>
              </a:rPr>
              <a:t>02- Select these two columns to insert a Pivot table. Drag “</a:t>
            </a:r>
            <a:r>
              <a:rPr lang="en-US" sz="2000" b="1" dirty="0" err="1">
                <a:latin typeface="+mj-lt"/>
              </a:rPr>
              <a:t>Pizza_Id</a:t>
            </a:r>
            <a:r>
              <a:rPr lang="en-US" sz="2000" b="1" dirty="0">
                <a:latin typeface="+mj-lt"/>
              </a:rPr>
              <a:t>" into the Row Labels section and "</a:t>
            </a:r>
            <a:r>
              <a:rPr lang="en-US" sz="2000" b="1" dirty="0" err="1">
                <a:latin typeface="+mj-lt"/>
              </a:rPr>
              <a:t>Order_Id</a:t>
            </a:r>
            <a:r>
              <a:rPr lang="en-US" sz="2000" b="1" dirty="0">
                <a:latin typeface="+mj-lt"/>
              </a:rPr>
              <a:t>" into the values section. </a:t>
            </a:r>
          </a:p>
          <a:p>
            <a:endParaRPr lang="en-US" sz="2000" b="1" dirty="0">
              <a:latin typeface="+mj-lt"/>
            </a:endParaRPr>
          </a:p>
          <a:p>
            <a:r>
              <a:rPr lang="en-US" sz="2000" b="1" dirty="0">
                <a:latin typeface="+mj-lt"/>
              </a:rPr>
              <a:t>03- As a result, we would use “MIN” function to better sort out the pizzas from lower to higher no. of sales. Then, select both the column and create a pivot chart. </a:t>
            </a:r>
          </a:p>
          <a:p>
            <a:endParaRPr lang="en-US" sz="2000" b="1" dirty="0">
              <a:latin typeface="+mj-lt"/>
            </a:endParaRPr>
          </a:p>
          <a:p>
            <a:r>
              <a:rPr lang="en-US" sz="2000" b="1" dirty="0">
                <a:latin typeface="+mj-lt"/>
              </a:rPr>
              <a:t>04- Therefore, from the pivot chart, the light color bar graph shows the minimum sales of pizzas which is </a:t>
            </a:r>
            <a:r>
              <a:rPr lang="en-US" sz="2000" b="1" dirty="0">
                <a:highlight>
                  <a:srgbClr val="FFFF00"/>
                </a:highlight>
                <a:latin typeface="+mj-lt"/>
              </a:rPr>
              <a:t>in between range of 0-500</a:t>
            </a:r>
            <a:r>
              <a:rPr lang="en-US" sz="2000" b="1" dirty="0">
                <a:latin typeface="+mj-lt"/>
              </a:rPr>
              <a:t>. Therefore, for these type of pizzas we could leverage the promotions or should take off from the menu</a:t>
            </a:r>
            <a:r>
              <a:rPr lang="en-US" dirty="0"/>
              <a:t>.</a:t>
            </a:r>
          </a:p>
        </p:txBody>
      </p:sp>
    </p:spTree>
    <p:extLst>
      <p:ext uri="{BB962C8B-B14F-4D97-AF65-F5344CB8AC3E}">
        <p14:creationId xmlns:p14="http://schemas.microsoft.com/office/powerpoint/2010/main" val="633285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A03BF-FC88-0E0D-A0B8-C652DCF714F6}"/>
              </a:ext>
            </a:extLst>
          </p:cNvPr>
          <p:cNvPicPr>
            <a:picLocks noChangeAspect="1"/>
          </p:cNvPicPr>
          <p:nvPr/>
        </p:nvPicPr>
        <p:blipFill>
          <a:blip r:embed="rId2"/>
          <a:stretch>
            <a:fillRect/>
          </a:stretch>
        </p:blipFill>
        <p:spPr>
          <a:xfrm>
            <a:off x="1791435" y="636105"/>
            <a:ext cx="10215035" cy="5367130"/>
          </a:xfrm>
          <a:prstGeom prst="rect">
            <a:avLst/>
          </a:prstGeom>
        </p:spPr>
      </p:pic>
    </p:spTree>
    <p:extLst>
      <p:ext uri="{BB962C8B-B14F-4D97-AF65-F5344CB8AC3E}">
        <p14:creationId xmlns:p14="http://schemas.microsoft.com/office/powerpoint/2010/main" val="31204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8D1CF"/>
        </a:solidFill>
        <a:effectLst/>
      </p:bgPr>
    </p:bg>
    <p:spTree>
      <p:nvGrpSpPr>
        <p:cNvPr id="1" name=""/>
        <p:cNvGrpSpPr/>
        <p:nvPr/>
      </p:nvGrpSpPr>
      <p:grpSpPr>
        <a:xfrm>
          <a:off x="0" y="0"/>
          <a:ext cx="0" cy="0"/>
          <a:chOff x="0" y="0"/>
          <a:chExt cx="0" cy="0"/>
        </a:xfrm>
      </p:grpSpPr>
      <p:pic>
        <p:nvPicPr>
          <p:cNvPr id="3074" name="Picture 2" descr="pizza5-pic5">
            <a:extLst>
              <a:ext uri="{FF2B5EF4-FFF2-40B4-BE49-F238E27FC236}">
                <a16:creationId xmlns:a16="http://schemas.microsoft.com/office/drawing/2014/main" id="{C6D397FE-1864-420D-BEB6-BB2592176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930" y="1"/>
            <a:ext cx="4674120" cy="20973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690554-D100-40E3-890E-17CB8709D2BC}"/>
              </a:ext>
            </a:extLst>
          </p:cNvPr>
          <p:cNvSpPr txBox="1"/>
          <p:nvPr/>
        </p:nvSpPr>
        <p:spPr>
          <a:xfrm>
            <a:off x="452855" y="4876110"/>
            <a:ext cx="6593404" cy="369332"/>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A54848E6-C1BF-71D0-C885-92F6BB951077}"/>
              </a:ext>
            </a:extLst>
          </p:cNvPr>
          <p:cNvSpPr txBox="1"/>
          <p:nvPr/>
        </p:nvSpPr>
        <p:spPr>
          <a:xfrm>
            <a:off x="1391478" y="458396"/>
            <a:ext cx="6096000" cy="5570756"/>
          </a:xfrm>
          <a:prstGeom prst="rect">
            <a:avLst/>
          </a:prstGeom>
          <a:noFill/>
        </p:spPr>
        <p:txBody>
          <a:bodyPr wrap="square">
            <a:spAutoFit/>
          </a:bodyPr>
          <a:lstStyle/>
          <a:p>
            <a:r>
              <a:rPr lang="en-US" sz="2400" b="1" u="sng" dirty="0"/>
              <a:t>GOALS &amp; KPIs </a:t>
            </a:r>
          </a:p>
          <a:p>
            <a:pPr algn="just" rtl="0" fontAlgn="base">
              <a:spcBef>
                <a:spcPts val="1200"/>
              </a:spcBef>
              <a:spcAft>
                <a:spcPts val="0"/>
              </a:spcAft>
              <a:buFont typeface="Arial" panose="020B0604020202020204" pitchFamily="34" charset="0"/>
              <a:buChar char="•"/>
            </a:pPr>
            <a:r>
              <a:rPr lang="en-US" dirty="0"/>
              <a:t> </a:t>
            </a:r>
            <a:r>
              <a:rPr lang="en-US" sz="1800" b="1" i="0" u="none" strike="noStrike" dirty="0">
                <a:effectLst/>
                <a:latin typeface="+mj-lt"/>
              </a:rPr>
              <a:t>Goal 1:  Data understandable.</a:t>
            </a:r>
          </a:p>
          <a:p>
            <a:pPr algn="just" rtl="0" fontAlgn="base">
              <a:spcBef>
                <a:spcPts val="0"/>
              </a:spcBef>
              <a:spcAft>
                <a:spcPts val="0"/>
              </a:spcAft>
              <a:buFont typeface="Arial" panose="020B0604020202020204" pitchFamily="34" charset="0"/>
              <a:buChar char="•"/>
            </a:pPr>
            <a:r>
              <a:rPr lang="en-US" sz="1800" b="1" i="0" u="none" strike="noStrike" dirty="0">
                <a:effectLst/>
                <a:latin typeface="+mj-lt"/>
              </a:rPr>
              <a:t>Goal 2: Calculate the peak hours, bestsellers and seasonality of pizzas from the data.</a:t>
            </a:r>
          </a:p>
          <a:p>
            <a:pPr algn="just" rtl="0" fontAlgn="base">
              <a:spcBef>
                <a:spcPts val="0"/>
              </a:spcBef>
              <a:spcAft>
                <a:spcPts val="1200"/>
              </a:spcAft>
              <a:buFont typeface="Arial" panose="020B0604020202020204" pitchFamily="34" charset="0"/>
              <a:buChar char="•"/>
            </a:pPr>
            <a:r>
              <a:rPr lang="en-US" sz="1800" b="1" i="0" u="none" strike="noStrike" dirty="0">
                <a:effectLst/>
                <a:latin typeface="+mj-lt"/>
              </a:rPr>
              <a:t>Goal 3: Calculate the revenue of any pizza place from its sales data.</a:t>
            </a:r>
          </a:p>
          <a:p>
            <a:endParaRPr lang="en-US" dirty="0"/>
          </a:p>
          <a:p>
            <a:endParaRPr lang="en-US" dirty="0"/>
          </a:p>
          <a:p>
            <a:endParaRPr lang="en-US" dirty="0"/>
          </a:p>
          <a:p>
            <a:endParaRPr lang="en-US" dirty="0"/>
          </a:p>
          <a:p>
            <a:endParaRPr lang="en-US" dirty="0"/>
          </a:p>
          <a:p>
            <a:r>
              <a:rPr lang="en-US" dirty="0"/>
              <a:t>                           </a:t>
            </a:r>
            <a:r>
              <a:rPr lang="en-US" sz="2400" b="1" u="sng" dirty="0"/>
              <a:t>EXCEL CONCEPTS USED </a:t>
            </a:r>
            <a:endParaRPr lang="en-US" b="1" u="sng" dirty="0"/>
          </a:p>
          <a:p>
            <a:r>
              <a:rPr lang="en-US" dirty="0"/>
              <a:t> </a:t>
            </a:r>
            <a:r>
              <a:rPr lang="en-US" b="1" dirty="0"/>
              <a:t>Concept 1: COUNT, AVERAGE </a:t>
            </a:r>
          </a:p>
          <a:p>
            <a:r>
              <a:rPr lang="en-US" b="1" dirty="0"/>
              <a:t> Concept 2: SUMPRODUCT </a:t>
            </a:r>
          </a:p>
          <a:p>
            <a:r>
              <a:rPr lang="en-US" b="1" dirty="0"/>
              <a:t>Concept 3: NESTED SORTING </a:t>
            </a:r>
          </a:p>
          <a:p>
            <a:r>
              <a:rPr lang="en-US" b="1" dirty="0"/>
              <a:t>Concept 4 : NESTED FILTER </a:t>
            </a:r>
          </a:p>
          <a:p>
            <a:r>
              <a:rPr lang="en-US" b="1" dirty="0"/>
              <a:t>Concept 5: PIVOT TABLE, GROUPING </a:t>
            </a:r>
          </a:p>
          <a:p>
            <a:r>
              <a:rPr lang="en-US" b="1" dirty="0"/>
              <a:t>Concept 6: MAX, MIN</a:t>
            </a:r>
          </a:p>
        </p:txBody>
      </p:sp>
    </p:spTree>
    <p:extLst>
      <p:ext uri="{BB962C8B-B14F-4D97-AF65-F5344CB8AC3E}">
        <p14:creationId xmlns:p14="http://schemas.microsoft.com/office/powerpoint/2010/main" val="4104912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D6E66"/>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B014D7-D879-375C-2D95-AF70FCE0BDF3}"/>
              </a:ext>
            </a:extLst>
          </p:cNvPr>
          <p:cNvSpPr txBox="1"/>
          <p:nvPr/>
        </p:nvSpPr>
        <p:spPr>
          <a:xfrm>
            <a:off x="1699590" y="477152"/>
            <a:ext cx="10041835" cy="646331"/>
          </a:xfrm>
          <a:prstGeom prst="rect">
            <a:avLst/>
          </a:prstGeom>
          <a:noFill/>
        </p:spPr>
        <p:txBody>
          <a:bodyPr wrap="square">
            <a:spAutoFit/>
          </a:bodyPr>
          <a:lstStyle/>
          <a:p>
            <a:r>
              <a:rPr lang="en-US" sz="3600" b="1" u="sng" dirty="0">
                <a:latin typeface="Arial Black" panose="020B0A04020102020204" pitchFamily="34" charset="0"/>
              </a:rPr>
              <a:t>CONCLUSION</a:t>
            </a:r>
          </a:p>
        </p:txBody>
      </p:sp>
      <p:sp>
        <p:nvSpPr>
          <p:cNvPr id="3" name="TextBox 2">
            <a:extLst>
              <a:ext uri="{FF2B5EF4-FFF2-40B4-BE49-F238E27FC236}">
                <a16:creationId xmlns:a16="http://schemas.microsoft.com/office/drawing/2014/main" id="{97496079-D99B-AD73-D849-F158676FC555}"/>
              </a:ext>
            </a:extLst>
          </p:cNvPr>
          <p:cNvSpPr txBox="1"/>
          <p:nvPr/>
        </p:nvSpPr>
        <p:spPr>
          <a:xfrm>
            <a:off x="1699589" y="1498099"/>
            <a:ext cx="10145407" cy="1569660"/>
          </a:xfrm>
          <a:prstGeom prst="rect">
            <a:avLst/>
          </a:prstGeom>
          <a:noFill/>
        </p:spPr>
        <p:txBody>
          <a:bodyPr wrap="square">
            <a:spAutoFit/>
          </a:bodyPr>
          <a:lstStyle/>
          <a:p>
            <a:r>
              <a:rPr lang="en-US" sz="2400" b="1" i="0" u="none" strike="noStrike" dirty="0">
                <a:effectLst/>
                <a:latin typeface="+mj-lt"/>
              </a:rPr>
              <a:t>From this data it helps us to understand that which pizza is popular and which pizza is not popular . Also this data set is very useful for the business for generating the more profit . and </a:t>
            </a:r>
            <a:r>
              <a:rPr lang="en-US" sz="2400" b="1" i="0" u="none" strike="noStrike" dirty="0" err="1">
                <a:effectLst/>
                <a:latin typeface="+mj-lt"/>
              </a:rPr>
              <a:t>aslo</a:t>
            </a:r>
            <a:r>
              <a:rPr lang="en-US" sz="2400" b="1" i="0" u="none" strike="noStrike" dirty="0">
                <a:effectLst/>
                <a:latin typeface="+mj-lt"/>
              </a:rPr>
              <a:t> used this data to identified which pizza product should  promote</a:t>
            </a:r>
            <a:endParaRPr lang="en-US" sz="2400" b="1" dirty="0">
              <a:latin typeface="+mj-lt"/>
            </a:endParaRPr>
          </a:p>
        </p:txBody>
      </p:sp>
    </p:spTree>
    <p:extLst>
      <p:ext uri="{BB962C8B-B14F-4D97-AF65-F5344CB8AC3E}">
        <p14:creationId xmlns:p14="http://schemas.microsoft.com/office/powerpoint/2010/main" val="60004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C7A2C3-F06D-022B-02EB-1BDF6B57E27C}"/>
              </a:ext>
            </a:extLst>
          </p:cNvPr>
          <p:cNvSpPr txBox="1"/>
          <p:nvPr/>
        </p:nvSpPr>
        <p:spPr>
          <a:xfrm>
            <a:off x="2464905" y="843677"/>
            <a:ext cx="6096000" cy="5509200"/>
          </a:xfrm>
          <a:prstGeom prst="rect">
            <a:avLst/>
          </a:prstGeom>
          <a:noFill/>
        </p:spPr>
        <p:txBody>
          <a:bodyPr wrap="square">
            <a:spAutoFit/>
          </a:bodyPr>
          <a:lstStyle/>
          <a:p>
            <a:r>
              <a:rPr lang="en-US" sz="8000" b="1" dirty="0">
                <a:latin typeface="Arial Black" panose="020B0A04020102020204" pitchFamily="34" charset="0"/>
              </a:rPr>
              <a:t>THANK YOU</a:t>
            </a:r>
          </a:p>
          <a:p>
            <a:endParaRPr lang="en-US" dirty="0"/>
          </a:p>
          <a:p>
            <a:endParaRPr lang="en-US" dirty="0"/>
          </a:p>
          <a:p>
            <a:endParaRPr lang="en-US" dirty="0"/>
          </a:p>
          <a:p>
            <a:endParaRPr lang="en-US" dirty="0"/>
          </a:p>
          <a:p>
            <a:endParaRPr lang="en-US" dirty="0"/>
          </a:p>
          <a:p>
            <a:endParaRPr lang="en-US" dirty="0"/>
          </a:p>
          <a:p>
            <a:endParaRPr lang="en-US" dirty="0"/>
          </a:p>
          <a:p>
            <a:r>
              <a:rPr lang="en-US" dirty="0"/>
              <a:t> </a:t>
            </a:r>
            <a:r>
              <a:rPr lang="en-US" sz="2400" b="1" dirty="0"/>
              <a:t>PROJECT OWNER </a:t>
            </a:r>
            <a:r>
              <a:rPr lang="en-US" dirty="0"/>
              <a:t>: </a:t>
            </a:r>
          </a:p>
          <a:p>
            <a:endParaRPr lang="en-US" dirty="0"/>
          </a:p>
          <a:p>
            <a:r>
              <a:rPr lang="en-US" dirty="0"/>
              <a:t>                                                                </a:t>
            </a:r>
            <a:r>
              <a:rPr lang="en-US" sz="2400" b="1" u="sng" dirty="0">
                <a:highlight>
                  <a:srgbClr val="FF0000"/>
                </a:highlight>
              </a:rPr>
              <a:t>SHUBHAM KOUNDAL</a:t>
            </a:r>
            <a:endParaRPr lang="en-US" b="1" u="sng" dirty="0">
              <a:highlight>
                <a:srgbClr val="FF0000"/>
              </a:highlight>
            </a:endParaRPr>
          </a:p>
        </p:txBody>
      </p:sp>
    </p:spTree>
    <p:extLst>
      <p:ext uri="{BB962C8B-B14F-4D97-AF65-F5344CB8AC3E}">
        <p14:creationId xmlns:p14="http://schemas.microsoft.com/office/powerpoint/2010/main" val="3980450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D6E66"/>
        </a:solidFill>
        <a:effectLst/>
      </p:bgPr>
    </p:bg>
    <p:spTree>
      <p:nvGrpSpPr>
        <p:cNvPr id="1" name=""/>
        <p:cNvGrpSpPr/>
        <p:nvPr/>
      </p:nvGrpSpPr>
      <p:grpSpPr>
        <a:xfrm>
          <a:off x="0" y="0"/>
          <a:ext cx="0" cy="0"/>
          <a:chOff x="0" y="0"/>
          <a:chExt cx="0" cy="0"/>
        </a:xfrm>
      </p:grpSpPr>
      <p:pic>
        <p:nvPicPr>
          <p:cNvPr id="1026" name="Picture 2" descr="pizza5-pic2">
            <a:extLst>
              <a:ext uri="{FF2B5EF4-FFF2-40B4-BE49-F238E27FC236}">
                <a16:creationId xmlns:a16="http://schemas.microsoft.com/office/drawing/2014/main" id="{F18E591F-FB82-46D1-9D10-1432614A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18" y="0"/>
            <a:ext cx="5943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742C72-0160-4AAA-9026-788146A3563D}"/>
              </a:ext>
            </a:extLst>
          </p:cNvPr>
          <p:cNvSpPr txBox="1"/>
          <p:nvPr/>
        </p:nvSpPr>
        <p:spPr>
          <a:xfrm>
            <a:off x="6602230" y="205222"/>
            <a:ext cx="5289452" cy="6124754"/>
          </a:xfrm>
          <a:prstGeom prst="rect">
            <a:avLst/>
          </a:prstGeom>
          <a:noFill/>
        </p:spPr>
        <p:txBody>
          <a:bodyPr wrap="square" rtlCol="0">
            <a:spAutoFit/>
          </a:bodyPr>
          <a:lstStyle/>
          <a:p>
            <a:r>
              <a:rPr lang="en-US" sz="3600" b="1" u="sng" dirty="0">
                <a:latin typeface="Arial Black" panose="020B0A04020102020204" pitchFamily="34" charset="0"/>
              </a:rPr>
              <a:t>ABOUT DATASET </a:t>
            </a:r>
          </a:p>
          <a:p>
            <a:endParaRPr lang="en-US" dirty="0"/>
          </a:p>
          <a:p>
            <a:pPr algn="just" rtl="0">
              <a:spcBef>
                <a:spcPts val="1200"/>
              </a:spcBef>
              <a:spcAft>
                <a:spcPts val="1200"/>
              </a:spcAft>
            </a:pPr>
            <a:r>
              <a:rPr lang="en-US" sz="2400" b="1" i="0" u="none" strike="noStrike" dirty="0">
                <a:effectLst/>
                <a:latin typeface="+mj-lt"/>
              </a:rPr>
              <a:t>A year's worth of sales data from customer insights are given from a fictitious pizza place. The problem can be solved by taking use of excel and also use of Pivot table . Which helps us to more understandable the data. From this data we also see the seasonal growth of the sales. and also see the total revenue of the sales. And also very useful to know that which pizza product needs more promotion.</a:t>
            </a:r>
            <a:endParaRPr lang="en-US" sz="2400" b="1" dirty="0">
              <a:effectLst/>
              <a:latin typeface="+mj-lt"/>
            </a:endParaRPr>
          </a:p>
          <a:p>
            <a:br>
              <a:rPr lang="en-US" dirty="0"/>
            </a:br>
            <a:br>
              <a:rPr lang="en-US" dirty="0"/>
            </a:br>
            <a:endParaRPr lang="en-US" dirty="0"/>
          </a:p>
        </p:txBody>
      </p:sp>
    </p:spTree>
    <p:extLst>
      <p:ext uri="{BB962C8B-B14F-4D97-AF65-F5344CB8AC3E}">
        <p14:creationId xmlns:p14="http://schemas.microsoft.com/office/powerpoint/2010/main" val="1074551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6E66"/>
        </a:solidFill>
        <a:effectLst/>
      </p:bgPr>
    </p:bg>
    <p:spTree>
      <p:nvGrpSpPr>
        <p:cNvPr id="1" name=""/>
        <p:cNvGrpSpPr/>
        <p:nvPr/>
      </p:nvGrpSpPr>
      <p:grpSpPr>
        <a:xfrm>
          <a:off x="0" y="0"/>
          <a:ext cx="0" cy="0"/>
          <a:chOff x="0" y="0"/>
          <a:chExt cx="0" cy="0"/>
        </a:xfrm>
      </p:grpSpPr>
      <p:pic>
        <p:nvPicPr>
          <p:cNvPr id="2050" name="Picture 2" descr="pizza5-pic4">
            <a:extLst>
              <a:ext uri="{FF2B5EF4-FFF2-40B4-BE49-F238E27FC236}">
                <a16:creationId xmlns:a16="http://schemas.microsoft.com/office/drawing/2014/main" id="{17C4979F-D3F2-4079-8492-F68A6D342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0174" y="0"/>
            <a:ext cx="3511826" cy="3763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7FDC90-9E3C-43BB-BBEA-CCEB2440EB24}"/>
              </a:ext>
            </a:extLst>
          </p:cNvPr>
          <p:cNvSpPr txBox="1"/>
          <p:nvPr/>
        </p:nvSpPr>
        <p:spPr>
          <a:xfrm>
            <a:off x="2323613" y="265695"/>
            <a:ext cx="5634319" cy="646331"/>
          </a:xfrm>
          <a:prstGeom prst="rect">
            <a:avLst/>
          </a:prstGeom>
          <a:noFill/>
        </p:spPr>
        <p:txBody>
          <a:bodyPr wrap="square" rtlCol="0">
            <a:spAutoFit/>
          </a:bodyPr>
          <a:lstStyle/>
          <a:p>
            <a:r>
              <a:rPr lang="en-US" sz="3600" b="1" u="sng" dirty="0">
                <a:latin typeface="Arial Black" panose="020B0A04020102020204" pitchFamily="34" charset="0"/>
              </a:rPr>
              <a:t>DATA INFORMATION</a:t>
            </a:r>
            <a:endParaRPr lang="en-IN" sz="3600" b="1" u="sng" dirty="0">
              <a:latin typeface="Arial Black" panose="020B0A04020102020204" pitchFamily="34" charset="0"/>
            </a:endParaRPr>
          </a:p>
        </p:txBody>
      </p:sp>
      <p:graphicFrame>
        <p:nvGraphicFramePr>
          <p:cNvPr id="3" name="Table 3">
            <a:extLst>
              <a:ext uri="{FF2B5EF4-FFF2-40B4-BE49-F238E27FC236}">
                <a16:creationId xmlns:a16="http://schemas.microsoft.com/office/drawing/2014/main" id="{ECBD5408-8995-43BD-611B-040ACE99B582}"/>
              </a:ext>
            </a:extLst>
          </p:cNvPr>
          <p:cNvGraphicFramePr>
            <a:graphicFrameLocks noGrp="1"/>
          </p:cNvGraphicFramePr>
          <p:nvPr>
            <p:extLst>
              <p:ext uri="{D42A27DB-BD31-4B8C-83A1-F6EECF244321}">
                <p14:modId xmlns:p14="http://schemas.microsoft.com/office/powerpoint/2010/main" val="3485762561"/>
              </p:ext>
            </p:extLst>
          </p:nvPr>
        </p:nvGraphicFramePr>
        <p:xfrm>
          <a:off x="145774" y="912026"/>
          <a:ext cx="8291507" cy="2268882"/>
        </p:xfrm>
        <a:graphic>
          <a:graphicData uri="http://schemas.openxmlformats.org/drawingml/2006/table">
            <a:tbl>
              <a:tblPr firstRow="1" bandRow="1">
                <a:tableStyleId>{073A0DAA-6AF3-43AB-8588-CEC1D06C72B9}</a:tableStyleId>
              </a:tblPr>
              <a:tblGrid>
                <a:gridCol w="1245704">
                  <a:extLst>
                    <a:ext uri="{9D8B030D-6E8A-4147-A177-3AD203B41FA5}">
                      <a16:colId xmlns:a16="http://schemas.microsoft.com/office/drawing/2014/main" val="2044747257"/>
                    </a:ext>
                  </a:extLst>
                </a:gridCol>
                <a:gridCol w="1245705">
                  <a:extLst>
                    <a:ext uri="{9D8B030D-6E8A-4147-A177-3AD203B41FA5}">
                      <a16:colId xmlns:a16="http://schemas.microsoft.com/office/drawing/2014/main" val="833196560"/>
                    </a:ext>
                  </a:extLst>
                </a:gridCol>
                <a:gridCol w="5800098">
                  <a:extLst>
                    <a:ext uri="{9D8B030D-6E8A-4147-A177-3AD203B41FA5}">
                      <a16:colId xmlns:a16="http://schemas.microsoft.com/office/drawing/2014/main" val="2437629123"/>
                    </a:ext>
                  </a:extLst>
                </a:gridCol>
              </a:tblGrid>
              <a:tr h="285860">
                <a:tc>
                  <a:txBody>
                    <a:bodyPr/>
                    <a:lstStyle/>
                    <a:p>
                      <a:r>
                        <a:rPr lang="en-US" dirty="0"/>
                        <a:t>TABLE</a:t>
                      </a:r>
                      <a:endParaRPr lang="en-US" dirty="0">
                        <a:solidFill>
                          <a:schemeClr val="bg1"/>
                        </a:solidFill>
                      </a:endParaRPr>
                    </a:p>
                  </a:txBody>
                  <a:tcPr/>
                </a:tc>
                <a:tc>
                  <a:txBody>
                    <a:bodyPr/>
                    <a:lstStyle/>
                    <a:p>
                      <a:r>
                        <a:rPr lang="en-US" dirty="0"/>
                        <a:t>FIELD </a:t>
                      </a:r>
                    </a:p>
                  </a:txBody>
                  <a:tcPr/>
                </a:tc>
                <a:tc>
                  <a:txBody>
                    <a:bodyPr/>
                    <a:lstStyle/>
                    <a:p>
                      <a:r>
                        <a:rPr lang="en-US" dirty="0"/>
                        <a:t>DESCRIPTION</a:t>
                      </a:r>
                    </a:p>
                  </a:txBody>
                  <a:tcPr/>
                </a:tc>
                <a:extLst>
                  <a:ext uri="{0D108BD9-81ED-4DB2-BD59-A6C34878D82A}">
                    <a16:rowId xmlns:a16="http://schemas.microsoft.com/office/drawing/2014/main" val="3284216427"/>
                  </a:ext>
                </a:extLst>
              </a:tr>
              <a:tr h="493402">
                <a:tc>
                  <a:txBody>
                    <a:bodyPr/>
                    <a:lstStyle/>
                    <a:p>
                      <a:r>
                        <a:rPr lang="en-US" dirty="0"/>
                        <a:t>Orders</a:t>
                      </a:r>
                    </a:p>
                  </a:txBody>
                  <a:tcPr/>
                </a:tc>
                <a:tc>
                  <a:txBody>
                    <a:bodyPr/>
                    <a:lstStyle/>
                    <a:p>
                      <a:r>
                        <a:rPr lang="en-US" dirty="0" err="1"/>
                        <a:t>Order_Id</a:t>
                      </a:r>
                      <a:endParaRPr lang="en-US" dirty="0"/>
                    </a:p>
                  </a:txBody>
                  <a:tcPr/>
                </a:tc>
                <a:tc>
                  <a:txBody>
                    <a:bodyPr/>
                    <a:lstStyle/>
                    <a:p>
                      <a:r>
                        <a:rPr lang="en-US" dirty="0"/>
                        <a:t>Unique identifier for each order placed by a table </a:t>
                      </a:r>
                    </a:p>
                  </a:txBody>
                  <a:tcPr/>
                </a:tc>
                <a:extLst>
                  <a:ext uri="{0D108BD9-81ED-4DB2-BD59-A6C34878D82A}">
                    <a16:rowId xmlns:a16="http://schemas.microsoft.com/office/drawing/2014/main" val="3772572108"/>
                  </a:ext>
                </a:extLst>
              </a:tr>
              <a:tr h="704860">
                <a:tc>
                  <a:txBody>
                    <a:bodyPr/>
                    <a:lstStyle/>
                    <a:p>
                      <a:r>
                        <a:rPr lang="en-US" dirty="0"/>
                        <a:t>Orders</a:t>
                      </a:r>
                    </a:p>
                  </a:txBody>
                  <a:tcPr/>
                </a:tc>
                <a:tc>
                  <a:txBody>
                    <a:bodyPr/>
                    <a:lstStyle/>
                    <a:p>
                      <a:r>
                        <a:rPr lang="en-US" dirty="0"/>
                        <a:t>Date</a:t>
                      </a:r>
                    </a:p>
                  </a:txBody>
                  <a:tcPr/>
                </a:tc>
                <a:tc>
                  <a:txBody>
                    <a:bodyPr/>
                    <a:lstStyle/>
                    <a:p>
                      <a:r>
                        <a:rPr lang="en-US" dirty="0"/>
                        <a:t>Date the order was placed (entered into the system prior to cooking &amp; serving)</a:t>
                      </a:r>
                    </a:p>
                  </a:txBody>
                  <a:tcPr/>
                </a:tc>
                <a:extLst>
                  <a:ext uri="{0D108BD9-81ED-4DB2-BD59-A6C34878D82A}">
                    <a16:rowId xmlns:a16="http://schemas.microsoft.com/office/drawing/2014/main" val="4128725013"/>
                  </a:ext>
                </a:extLst>
              </a:tr>
              <a:tr h="704860">
                <a:tc>
                  <a:txBody>
                    <a:bodyPr/>
                    <a:lstStyle/>
                    <a:p>
                      <a:r>
                        <a:rPr lang="en-US" dirty="0"/>
                        <a:t>Orders</a:t>
                      </a:r>
                    </a:p>
                  </a:txBody>
                  <a:tcPr/>
                </a:tc>
                <a:tc>
                  <a:txBody>
                    <a:bodyPr/>
                    <a:lstStyle/>
                    <a:p>
                      <a:r>
                        <a:rPr lang="en-US" dirty="0"/>
                        <a:t>Time</a:t>
                      </a:r>
                    </a:p>
                  </a:txBody>
                  <a:tcPr/>
                </a:tc>
                <a:tc>
                  <a:txBody>
                    <a:bodyPr/>
                    <a:lstStyle/>
                    <a:p>
                      <a:r>
                        <a:rPr lang="en-US" dirty="0"/>
                        <a:t>Time the order was placed (entered into the system prior to cooking &amp; serving)</a:t>
                      </a:r>
                    </a:p>
                  </a:txBody>
                  <a:tcPr/>
                </a:tc>
                <a:extLst>
                  <a:ext uri="{0D108BD9-81ED-4DB2-BD59-A6C34878D82A}">
                    <a16:rowId xmlns:a16="http://schemas.microsoft.com/office/drawing/2014/main" val="977396720"/>
                  </a:ext>
                </a:extLst>
              </a:tr>
            </a:tbl>
          </a:graphicData>
        </a:graphic>
      </p:graphicFrame>
      <p:sp>
        <p:nvSpPr>
          <p:cNvPr id="5" name="TextBox 4">
            <a:extLst>
              <a:ext uri="{FF2B5EF4-FFF2-40B4-BE49-F238E27FC236}">
                <a16:creationId xmlns:a16="http://schemas.microsoft.com/office/drawing/2014/main" id="{563C3996-1B59-FFD7-0C02-F3985F24F420}"/>
              </a:ext>
            </a:extLst>
          </p:cNvPr>
          <p:cNvSpPr txBox="1"/>
          <p:nvPr/>
        </p:nvSpPr>
        <p:spPr>
          <a:xfrm>
            <a:off x="145774" y="3261594"/>
            <a:ext cx="9621077" cy="830997"/>
          </a:xfrm>
          <a:prstGeom prst="rect">
            <a:avLst/>
          </a:prstGeom>
          <a:noFill/>
        </p:spPr>
        <p:txBody>
          <a:bodyPr wrap="square">
            <a:spAutoFit/>
          </a:bodyPr>
          <a:lstStyle/>
          <a:p>
            <a:r>
              <a:rPr lang="en-US" sz="2400" b="1" dirty="0">
                <a:solidFill>
                  <a:schemeClr val="bg1"/>
                </a:solidFill>
                <a:latin typeface="Arial Black" panose="020B0A04020102020204" pitchFamily="34" charset="0"/>
              </a:rPr>
              <a:t>The dataset contains around 48,260 rows and 15 column</a:t>
            </a:r>
            <a:r>
              <a:rPr lang="en-US" dirty="0"/>
              <a:t>.</a:t>
            </a:r>
          </a:p>
        </p:txBody>
      </p:sp>
      <p:graphicFrame>
        <p:nvGraphicFramePr>
          <p:cNvPr id="8" name="Table 8">
            <a:extLst>
              <a:ext uri="{FF2B5EF4-FFF2-40B4-BE49-F238E27FC236}">
                <a16:creationId xmlns:a16="http://schemas.microsoft.com/office/drawing/2014/main" id="{6E95B22C-E9B1-202F-50BC-22B24ADBE6C0}"/>
              </a:ext>
            </a:extLst>
          </p:cNvPr>
          <p:cNvGraphicFramePr>
            <a:graphicFrameLocks noGrp="1"/>
          </p:cNvGraphicFramePr>
          <p:nvPr>
            <p:extLst>
              <p:ext uri="{D42A27DB-BD31-4B8C-83A1-F6EECF244321}">
                <p14:modId xmlns:p14="http://schemas.microsoft.com/office/powerpoint/2010/main" val="4001829690"/>
              </p:ext>
            </p:extLst>
          </p:nvPr>
        </p:nvGraphicFramePr>
        <p:xfrm>
          <a:off x="145774" y="4067296"/>
          <a:ext cx="11900452" cy="2740806"/>
        </p:xfrm>
        <a:graphic>
          <a:graphicData uri="http://schemas.openxmlformats.org/drawingml/2006/table">
            <a:tbl>
              <a:tblPr firstRow="1" bandRow="1">
                <a:tableStyleId>{073A0DAA-6AF3-43AB-8588-CEC1D06C72B9}</a:tableStyleId>
              </a:tblPr>
              <a:tblGrid>
                <a:gridCol w="2557905">
                  <a:extLst>
                    <a:ext uri="{9D8B030D-6E8A-4147-A177-3AD203B41FA5}">
                      <a16:colId xmlns:a16="http://schemas.microsoft.com/office/drawing/2014/main" val="3786488309"/>
                    </a:ext>
                  </a:extLst>
                </a:gridCol>
                <a:gridCol w="2677602">
                  <a:extLst>
                    <a:ext uri="{9D8B030D-6E8A-4147-A177-3AD203B41FA5}">
                      <a16:colId xmlns:a16="http://schemas.microsoft.com/office/drawing/2014/main" val="3877643755"/>
                    </a:ext>
                  </a:extLst>
                </a:gridCol>
                <a:gridCol w="6664945">
                  <a:extLst>
                    <a:ext uri="{9D8B030D-6E8A-4147-A177-3AD203B41FA5}">
                      <a16:colId xmlns:a16="http://schemas.microsoft.com/office/drawing/2014/main" val="1115375709"/>
                    </a:ext>
                  </a:extLst>
                </a:gridCol>
              </a:tblGrid>
              <a:tr h="395442">
                <a:tc>
                  <a:txBody>
                    <a:bodyPr/>
                    <a:lstStyle/>
                    <a:p>
                      <a:r>
                        <a:rPr lang="en-US" dirty="0"/>
                        <a:t>TABLE</a:t>
                      </a:r>
                    </a:p>
                  </a:txBody>
                  <a:tcPr/>
                </a:tc>
                <a:tc>
                  <a:txBody>
                    <a:bodyPr/>
                    <a:lstStyle/>
                    <a:p>
                      <a:r>
                        <a:rPr lang="en-US" dirty="0"/>
                        <a:t>FIELD</a:t>
                      </a:r>
                    </a:p>
                  </a:txBody>
                  <a:tcPr/>
                </a:tc>
                <a:tc>
                  <a:txBody>
                    <a:bodyPr/>
                    <a:lstStyle/>
                    <a:p>
                      <a:r>
                        <a:rPr lang="en-US" dirty="0"/>
                        <a:t>DESCRIPTION</a:t>
                      </a:r>
                    </a:p>
                  </a:txBody>
                  <a:tcPr/>
                </a:tc>
                <a:extLst>
                  <a:ext uri="{0D108BD9-81ED-4DB2-BD59-A6C34878D82A}">
                    <a16:rowId xmlns:a16="http://schemas.microsoft.com/office/drawing/2014/main" val="2545201222"/>
                  </a:ext>
                </a:extLst>
              </a:tr>
              <a:tr h="877491">
                <a:tc>
                  <a:txBody>
                    <a:bodyPr/>
                    <a:lstStyle/>
                    <a:p>
                      <a:r>
                        <a:rPr lang="en-US" dirty="0" err="1"/>
                        <a:t>Orders_details</a:t>
                      </a:r>
                      <a:endParaRPr lang="en-US" dirty="0"/>
                    </a:p>
                  </a:txBody>
                  <a:tcPr/>
                </a:tc>
                <a:tc>
                  <a:txBody>
                    <a:bodyPr/>
                    <a:lstStyle/>
                    <a:p>
                      <a:r>
                        <a:rPr lang="en-US" dirty="0" err="1"/>
                        <a:t>Order_details_Id</a:t>
                      </a:r>
                      <a:endParaRPr lang="en-US" dirty="0"/>
                    </a:p>
                  </a:txBody>
                  <a:tcPr/>
                </a:tc>
                <a:tc>
                  <a:txBody>
                    <a:bodyPr/>
                    <a:lstStyle/>
                    <a:p>
                      <a:r>
                        <a:rPr lang="en-US" dirty="0"/>
                        <a:t>Unique identifier for each pizza placed within each order (pizzas of the same type and size are kept in the same row, and the quantity increases)</a:t>
                      </a:r>
                    </a:p>
                  </a:txBody>
                  <a:tcPr/>
                </a:tc>
                <a:extLst>
                  <a:ext uri="{0D108BD9-81ED-4DB2-BD59-A6C34878D82A}">
                    <a16:rowId xmlns:a16="http://schemas.microsoft.com/office/drawing/2014/main" val="532586290"/>
                  </a:ext>
                </a:extLst>
              </a:tr>
              <a:tr h="395442">
                <a:tc>
                  <a:txBody>
                    <a:bodyPr/>
                    <a:lstStyle/>
                    <a:p>
                      <a:r>
                        <a:rPr lang="en-US" dirty="0" err="1"/>
                        <a:t>Orders_details</a:t>
                      </a:r>
                      <a:endParaRPr lang="en-US" dirty="0"/>
                    </a:p>
                  </a:txBody>
                  <a:tcPr/>
                </a:tc>
                <a:tc>
                  <a:txBody>
                    <a:bodyPr/>
                    <a:lstStyle/>
                    <a:p>
                      <a:r>
                        <a:rPr lang="en-US" dirty="0" err="1"/>
                        <a:t>Order_Id</a:t>
                      </a:r>
                      <a:endParaRPr lang="en-US" dirty="0"/>
                    </a:p>
                  </a:txBody>
                  <a:tcPr/>
                </a:tc>
                <a:tc>
                  <a:txBody>
                    <a:bodyPr/>
                    <a:lstStyle/>
                    <a:p>
                      <a:r>
                        <a:rPr lang="en-US" dirty="0"/>
                        <a:t>Foreign key that ties the details in each order to the order itself</a:t>
                      </a:r>
                    </a:p>
                  </a:txBody>
                  <a:tcPr/>
                </a:tc>
                <a:extLst>
                  <a:ext uri="{0D108BD9-81ED-4DB2-BD59-A6C34878D82A}">
                    <a16:rowId xmlns:a16="http://schemas.microsoft.com/office/drawing/2014/main" val="1808689019"/>
                  </a:ext>
                </a:extLst>
              </a:tr>
              <a:tr h="614244">
                <a:tc>
                  <a:txBody>
                    <a:bodyPr/>
                    <a:lstStyle/>
                    <a:p>
                      <a:r>
                        <a:rPr lang="en-US" dirty="0" err="1"/>
                        <a:t>Orders_details</a:t>
                      </a:r>
                      <a:endParaRPr lang="en-US" dirty="0"/>
                    </a:p>
                  </a:txBody>
                  <a:tcPr/>
                </a:tc>
                <a:tc>
                  <a:txBody>
                    <a:bodyPr/>
                    <a:lstStyle/>
                    <a:p>
                      <a:r>
                        <a:rPr lang="en-US" dirty="0" err="1"/>
                        <a:t>Pizza_Id</a:t>
                      </a:r>
                      <a:endParaRPr lang="en-US" dirty="0"/>
                    </a:p>
                  </a:txBody>
                  <a:tcPr/>
                </a:tc>
                <a:tc>
                  <a:txBody>
                    <a:bodyPr/>
                    <a:lstStyle/>
                    <a:p>
                      <a:r>
                        <a:rPr lang="en-US" dirty="0"/>
                        <a:t>Foreign key that ties the pizza ordered to its details, like size and price</a:t>
                      </a:r>
                    </a:p>
                  </a:txBody>
                  <a:tcPr/>
                </a:tc>
                <a:extLst>
                  <a:ext uri="{0D108BD9-81ED-4DB2-BD59-A6C34878D82A}">
                    <a16:rowId xmlns:a16="http://schemas.microsoft.com/office/drawing/2014/main" val="3989349023"/>
                  </a:ext>
                </a:extLst>
              </a:tr>
              <a:tr h="395442">
                <a:tc>
                  <a:txBody>
                    <a:bodyPr/>
                    <a:lstStyle/>
                    <a:p>
                      <a:r>
                        <a:rPr lang="en-US" dirty="0" err="1"/>
                        <a:t>Orders_details</a:t>
                      </a:r>
                      <a:endParaRPr lang="en-US" dirty="0"/>
                    </a:p>
                  </a:txBody>
                  <a:tcPr/>
                </a:tc>
                <a:tc>
                  <a:txBody>
                    <a:bodyPr/>
                    <a:lstStyle/>
                    <a:p>
                      <a:r>
                        <a:rPr lang="en-US" dirty="0"/>
                        <a:t>Quantity</a:t>
                      </a:r>
                    </a:p>
                  </a:txBody>
                  <a:tcPr/>
                </a:tc>
                <a:tc>
                  <a:txBody>
                    <a:bodyPr/>
                    <a:lstStyle/>
                    <a:p>
                      <a:r>
                        <a:rPr lang="en-US" dirty="0"/>
                        <a:t>Quantity ordered for each pizza of the same type and size </a:t>
                      </a:r>
                    </a:p>
                  </a:txBody>
                  <a:tcPr/>
                </a:tc>
                <a:extLst>
                  <a:ext uri="{0D108BD9-81ED-4DB2-BD59-A6C34878D82A}">
                    <a16:rowId xmlns:a16="http://schemas.microsoft.com/office/drawing/2014/main" val="3632491262"/>
                  </a:ext>
                </a:extLst>
              </a:tr>
            </a:tbl>
          </a:graphicData>
        </a:graphic>
      </p:graphicFrame>
    </p:spTree>
    <p:extLst>
      <p:ext uri="{BB962C8B-B14F-4D97-AF65-F5344CB8AC3E}">
        <p14:creationId xmlns:p14="http://schemas.microsoft.com/office/powerpoint/2010/main" val="139264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zza5-pic4">
            <a:extLst>
              <a:ext uri="{FF2B5EF4-FFF2-40B4-BE49-F238E27FC236}">
                <a16:creationId xmlns:a16="http://schemas.microsoft.com/office/drawing/2014/main" id="{17C4979F-D3F2-4079-8492-F68A6D342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0174" y="0"/>
            <a:ext cx="3511826" cy="42141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3">
            <a:extLst>
              <a:ext uri="{FF2B5EF4-FFF2-40B4-BE49-F238E27FC236}">
                <a16:creationId xmlns:a16="http://schemas.microsoft.com/office/drawing/2014/main" id="{ECBD5408-8995-43BD-611B-040ACE99B582}"/>
              </a:ext>
            </a:extLst>
          </p:cNvPr>
          <p:cNvGraphicFramePr>
            <a:graphicFrameLocks noGrp="1"/>
          </p:cNvGraphicFramePr>
          <p:nvPr>
            <p:extLst>
              <p:ext uri="{D42A27DB-BD31-4B8C-83A1-F6EECF244321}">
                <p14:modId xmlns:p14="http://schemas.microsoft.com/office/powerpoint/2010/main" val="1321687664"/>
              </p:ext>
            </p:extLst>
          </p:nvPr>
        </p:nvGraphicFramePr>
        <p:xfrm>
          <a:off x="145774" y="0"/>
          <a:ext cx="8291507" cy="2527702"/>
        </p:xfrm>
        <a:graphic>
          <a:graphicData uri="http://schemas.openxmlformats.org/drawingml/2006/table">
            <a:tbl>
              <a:tblPr firstRow="1" bandRow="1">
                <a:tableStyleId>{073A0DAA-6AF3-43AB-8588-CEC1D06C72B9}</a:tableStyleId>
              </a:tblPr>
              <a:tblGrid>
                <a:gridCol w="1205948">
                  <a:extLst>
                    <a:ext uri="{9D8B030D-6E8A-4147-A177-3AD203B41FA5}">
                      <a16:colId xmlns:a16="http://schemas.microsoft.com/office/drawing/2014/main" val="2044747257"/>
                    </a:ext>
                  </a:extLst>
                </a:gridCol>
                <a:gridCol w="1484243">
                  <a:extLst>
                    <a:ext uri="{9D8B030D-6E8A-4147-A177-3AD203B41FA5}">
                      <a16:colId xmlns:a16="http://schemas.microsoft.com/office/drawing/2014/main" val="833196560"/>
                    </a:ext>
                  </a:extLst>
                </a:gridCol>
                <a:gridCol w="5601316">
                  <a:extLst>
                    <a:ext uri="{9D8B030D-6E8A-4147-A177-3AD203B41FA5}">
                      <a16:colId xmlns:a16="http://schemas.microsoft.com/office/drawing/2014/main" val="2437629123"/>
                    </a:ext>
                  </a:extLst>
                </a:gridCol>
              </a:tblGrid>
              <a:tr h="304373">
                <a:tc>
                  <a:txBody>
                    <a:bodyPr/>
                    <a:lstStyle/>
                    <a:p>
                      <a:r>
                        <a:rPr lang="en-US" dirty="0"/>
                        <a:t>TABLE</a:t>
                      </a:r>
                      <a:endParaRPr lang="en-US" dirty="0">
                        <a:solidFill>
                          <a:schemeClr val="bg1"/>
                        </a:solidFill>
                      </a:endParaRPr>
                    </a:p>
                  </a:txBody>
                  <a:tcPr/>
                </a:tc>
                <a:tc>
                  <a:txBody>
                    <a:bodyPr/>
                    <a:lstStyle/>
                    <a:p>
                      <a:r>
                        <a:rPr lang="en-US" dirty="0"/>
                        <a:t>FIELD </a:t>
                      </a:r>
                    </a:p>
                  </a:txBody>
                  <a:tcPr/>
                </a:tc>
                <a:tc>
                  <a:txBody>
                    <a:bodyPr/>
                    <a:lstStyle/>
                    <a:p>
                      <a:r>
                        <a:rPr lang="en-US" dirty="0"/>
                        <a:t>DESCRIPTION</a:t>
                      </a:r>
                    </a:p>
                  </a:txBody>
                  <a:tcPr/>
                </a:tc>
                <a:extLst>
                  <a:ext uri="{0D108BD9-81ED-4DB2-BD59-A6C34878D82A}">
                    <a16:rowId xmlns:a16="http://schemas.microsoft.com/office/drawing/2014/main" val="3284216427"/>
                  </a:ext>
                </a:extLst>
              </a:tr>
              <a:tr h="532652">
                <a:tc>
                  <a:txBody>
                    <a:bodyPr/>
                    <a:lstStyle/>
                    <a:p>
                      <a:r>
                        <a:rPr lang="en-US" dirty="0"/>
                        <a:t>Pizzas</a:t>
                      </a:r>
                    </a:p>
                  </a:txBody>
                  <a:tcPr/>
                </a:tc>
                <a:tc>
                  <a:txBody>
                    <a:bodyPr/>
                    <a:lstStyle/>
                    <a:p>
                      <a:r>
                        <a:rPr lang="en-US" dirty="0" err="1"/>
                        <a:t>Pizza_Id</a:t>
                      </a:r>
                      <a:endParaRPr lang="en-US" dirty="0"/>
                    </a:p>
                  </a:txBody>
                  <a:tcPr/>
                </a:tc>
                <a:tc>
                  <a:txBody>
                    <a:bodyPr/>
                    <a:lstStyle/>
                    <a:p>
                      <a:r>
                        <a:rPr lang="en-US" dirty="0"/>
                        <a:t>Unique identifier for each pizza (constituted by its type and size)</a:t>
                      </a:r>
                    </a:p>
                  </a:txBody>
                  <a:tcPr/>
                </a:tc>
                <a:extLst>
                  <a:ext uri="{0D108BD9-81ED-4DB2-BD59-A6C34878D82A}">
                    <a16:rowId xmlns:a16="http://schemas.microsoft.com/office/drawing/2014/main" val="3772572108"/>
                  </a:ext>
                </a:extLst>
              </a:tr>
              <a:tr h="760931">
                <a:tc>
                  <a:txBody>
                    <a:bodyPr/>
                    <a:lstStyle/>
                    <a:p>
                      <a:r>
                        <a:rPr lang="en-US" dirty="0"/>
                        <a:t>Pizzas</a:t>
                      </a:r>
                    </a:p>
                  </a:txBody>
                  <a:tcPr/>
                </a:tc>
                <a:tc>
                  <a:txBody>
                    <a:bodyPr/>
                    <a:lstStyle/>
                    <a:p>
                      <a:r>
                        <a:rPr lang="en-US" dirty="0" err="1"/>
                        <a:t>Pizza_type</a:t>
                      </a:r>
                      <a:r>
                        <a:rPr lang="en-US" dirty="0"/>
                        <a:t>_</a:t>
                      </a:r>
                    </a:p>
                    <a:p>
                      <a:r>
                        <a:rPr lang="en-US" dirty="0"/>
                        <a:t>Id</a:t>
                      </a:r>
                    </a:p>
                  </a:txBody>
                  <a:tcPr/>
                </a:tc>
                <a:tc>
                  <a:txBody>
                    <a:bodyPr/>
                    <a:lstStyle/>
                    <a:p>
                      <a:r>
                        <a:rPr lang="en-US" dirty="0"/>
                        <a:t>Foreign key that ties each pizza to its broader pizza type</a:t>
                      </a:r>
                    </a:p>
                  </a:txBody>
                  <a:tcPr/>
                </a:tc>
                <a:extLst>
                  <a:ext uri="{0D108BD9-81ED-4DB2-BD59-A6C34878D82A}">
                    <a16:rowId xmlns:a16="http://schemas.microsoft.com/office/drawing/2014/main" val="4128725013"/>
                  </a:ext>
                </a:extLst>
              </a:tr>
              <a:tr h="760931">
                <a:tc>
                  <a:txBody>
                    <a:bodyPr/>
                    <a:lstStyle/>
                    <a:p>
                      <a:r>
                        <a:rPr lang="en-US" dirty="0"/>
                        <a:t>Pizzas</a:t>
                      </a:r>
                    </a:p>
                  </a:txBody>
                  <a:tcPr/>
                </a:tc>
                <a:tc>
                  <a:txBody>
                    <a:bodyPr/>
                    <a:lstStyle/>
                    <a:p>
                      <a:r>
                        <a:rPr lang="en-US" dirty="0"/>
                        <a:t>Size</a:t>
                      </a:r>
                    </a:p>
                  </a:txBody>
                  <a:tcPr/>
                </a:tc>
                <a:tc>
                  <a:txBody>
                    <a:bodyPr/>
                    <a:lstStyle/>
                    <a:p>
                      <a:r>
                        <a:rPr lang="en-US" dirty="0"/>
                        <a:t>Size of the pizza (Small, Medium, Large, X Large, or XX Large)</a:t>
                      </a:r>
                    </a:p>
                  </a:txBody>
                  <a:tcPr/>
                </a:tc>
                <a:extLst>
                  <a:ext uri="{0D108BD9-81ED-4DB2-BD59-A6C34878D82A}">
                    <a16:rowId xmlns:a16="http://schemas.microsoft.com/office/drawing/2014/main" val="977396720"/>
                  </a:ext>
                </a:extLst>
              </a:tr>
            </a:tbl>
          </a:graphicData>
        </a:graphic>
      </p:graphicFrame>
      <p:graphicFrame>
        <p:nvGraphicFramePr>
          <p:cNvPr id="4" name="Table 5">
            <a:extLst>
              <a:ext uri="{FF2B5EF4-FFF2-40B4-BE49-F238E27FC236}">
                <a16:creationId xmlns:a16="http://schemas.microsoft.com/office/drawing/2014/main" id="{6C43EC66-BA1F-C652-6200-1C79728D497E}"/>
              </a:ext>
            </a:extLst>
          </p:cNvPr>
          <p:cNvGraphicFramePr>
            <a:graphicFrameLocks noGrp="1"/>
          </p:cNvGraphicFramePr>
          <p:nvPr>
            <p:extLst>
              <p:ext uri="{D42A27DB-BD31-4B8C-83A1-F6EECF244321}">
                <p14:modId xmlns:p14="http://schemas.microsoft.com/office/powerpoint/2010/main" val="3563548871"/>
              </p:ext>
            </p:extLst>
          </p:nvPr>
        </p:nvGraphicFramePr>
        <p:xfrm>
          <a:off x="132522" y="2527702"/>
          <a:ext cx="8304759" cy="715618"/>
        </p:xfrm>
        <a:graphic>
          <a:graphicData uri="http://schemas.openxmlformats.org/drawingml/2006/table">
            <a:tbl>
              <a:tblPr bandRow="1">
                <a:tableStyleId>{073A0DAA-6AF3-43AB-8588-CEC1D06C72B9}</a:tableStyleId>
              </a:tblPr>
              <a:tblGrid>
                <a:gridCol w="1221148">
                  <a:extLst>
                    <a:ext uri="{9D8B030D-6E8A-4147-A177-3AD203B41FA5}">
                      <a16:colId xmlns:a16="http://schemas.microsoft.com/office/drawing/2014/main" val="1312411304"/>
                    </a:ext>
                  </a:extLst>
                </a:gridCol>
                <a:gridCol w="1469044">
                  <a:extLst>
                    <a:ext uri="{9D8B030D-6E8A-4147-A177-3AD203B41FA5}">
                      <a16:colId xmlns:a16="http://schemas.microsoft.com/office/drawing/2014/main" val="696959769"/>
                    </a:ext>
                  </a:extLst>
                </a:gridCol>
                <a:gridCol w="5614567">
                  <a:extLst>
                    <a:ext uri="{9D8B030D-6E8A-4147-A177-3AD203B41FA5}">
                      <a16:colId xmlns:a16="http://schemas.microsoft.com/office/drawing/2014/main" val="668455395"/>
                    </a:ext>
                  </a:extLst>
                </a:gridCol>
              </a:tblGrid>
              <a:tr h="715618">
                <a:tc>
                  <a:txBody>
                    <a:bodyPr/>
                    <a:lstStyle/>
                    <a:p>
                      <a:r>
                        <a:rPr lang="en-US" dirty="0"/>
                        <a:t>Pizzas</a:t>
                      </a:r>
                    </a:p>
                  </a:txBody>
                  <a:tcPr/>
                </a:tc>
                <a:tc>
                  <a:txBody>
                    <a:bodyPr/>
                    <a:lstStyle/>
                    <a:p>
                      <a:r>
                        <a:rPr lang="en-US" dirty="0"/>
                        <a:t>Price</a:t>
                      </a:r>
                    </a:p>
                  </a:txBody>
                  <a:tcPr/>
                </a:tc>
                <a:tc>
                  <a:txBody>
                    <a:bodyPr/>
                    <a:lstStyle/>
                    <a:p>
                      <a:r>
                        <a:rPr lang="en-US" dirty="0"/>
                        <a:t>Price of the pizza in USD</a:t>
                      </a:r>
                    </a:p>
                  </a:txBody>
                  <a:tcPr/>
                </a:tc>
                <a:extLst>
                  <a:ext uri="{0D108BD9-81ED-4DB2-BD59-A6C34878D82A}">
                    <a16:rowId xmlns:a16="http://schemas.microsoft.com/office/drawing/2014/main" val="4240797618"/>
                  </a:ext>
                </a:extLst>
              </a:tr>
            </a:tbl>
          </a:graphicData>
        </a:graphic>
      </p:graphicFrame>
      <p:graphicFrame>
        <p:nvGraphicFramePr>
          <p:cNvPr id="6" name="Table 6">
            <a:extLst>
              <a:ext uri="{FF2B5EF4-FFF2-40B4-BE49-F238E27FC236}">
                <a16:creationId xmlns:a16="http://schemas.microsoft.com/office/drawing/2014/main" id="{FFCC0984-54B5-4FD2-A858-258AD522DE17}"/>
              </a:ext>
            </a:extLst>
          </p:cNvPr>
          <p:cNvGraphicFramePr>
            <a:graphicFrameLocks noGrp="1"/>
          </p:cNvGraphicFramePr>
          <p:nvPr>
            <p:extLst>
              <p:ext uri="{D42A27DB-BD31-4B8C-83A1-F6EECF244321}">
                <p14:modId xmlns:p14="http://schemas.microsoft.com/office/powerpoint/2010/main" val="1330193874"/>
              </p:ext>
            </p:extLst>
          </p:nvPr>
        </p:nvGraphicFramePr>
        <p:xfrm>
          <a:off x="145774" y="3405739"/>
          <a:ext cx="9766851" cy="2387600"/>
        </p:xfrm>
        <a:graphic>
          <a:graphicData uri="http://schemas.openxmlformats.org/drawingml/2006/table">
            <a:tbl>
              <a:tblPr firstRow="1" bandRow="1">
                <a:tableStyleId>{073A0DAA-6AF3-43AB-8588-CEC1D06C72B9}</a:tableStyleId>
              </a:tblPr>
              <a:tblGrid>
                <a:gridCol w="1696278">
                  <a:extLst>
                    <a:ext uri="{9D8B030D-6E8A-4147-A177-3AD203B41FA5}">
                      <a16:colId xmlns:a16="http://schemas.microsoft.com/office/drawing/2014/main" val="4159127590"/>
                    </a:ext>
                  </a:extLst>
                </a:gridCol>
                <a:gridCol w="1842052">
                  <a:extLst>
                    <a:ext uri="{9D8B030D-6E8A-4147-A177-3AD203B41FA5}">
                      <a16:colId xmlns:a16="http://schemas.microsoft.com/office/drawing/2014/main" val="2764343654"/>
                    </a:ext>
                  </a:extLst>
                </a:gridCol>
                <a:gridCol w="6228521">
                  <a:extLst>
                    <a:ext uri="{9D8B030D-6E8A-4147-A177-3AD203B41FA5}">
                      <a16:colId xmlns:a16="http://schemas.microsoft.com/office/drawing/2014/main" val="1429456984"/>
                    </a:ext>
                  </a:extLst>
                </a:gridCol>
              </a:tblGrid>
              <a:tr h="0">
                <a:tc>
                  <a:txBody>
                    <a:bodyPr/>
                    <a:lstStyle/>
                    <a:p>
                      <a:r>
                        <a:rPr lang="en-US" dirty="0"/>
                        <a:t>TABLE</a:t>
                      </a:r>
                    </a:p>
                  </a:txBody>
                  <a:tcPr/>
                </a:tc>
                <a:tc>
                  <a:txBody>
                    <a:bodyPr/>
                    <a:lstStyle/>
                    <a:p>
                      <a:r>
                        <a:rPr lang="en-US" dirty="0"/>
                        <a:t>FIELD</a:t>
                      </a:r>
                    </a:p>
                  </a:txBody>
                  <a:tcPr/>
                </a:tc>
                <a:tc>
                  <a:txBody>
                    <a:bodyPr/>
                    <a:lstStyle/>
                    <a:p>
                      <a:r>
                        <a:rPr lang="en-US" dirty="0"/>
                        <a:t>DESCRIPTION</a:t>
                      </a:r>
                    </a:p>
                  </a:txBody>
                  <a:tcPr/>
                </a:tc>
                <a:extLst>
                  <a:ext uri="{0D108BD9-81ED-4DB2-BD59-A6C34878D82A}">
                    <a16:rowId xmlns:a16="http://schemas.microsoft.com/office/drawing/2014/main" val="2370916392"/>
                  </a:ext>
                </a:extLst>
              </a:tr>
              <a:tr h="370840">
                <a:tc>
                  <a:txBody>
                    <a:bodyPr/>
                    <a:lstStyle/>
                    <a:p>
                      <a:r>
                        <a:rPr lang="en-US" dirty="0" err="1"/>
                        <a:t>Pizzas_types</a:t>
                      </a:r>
                      <a:endParaRPr lang="en-US" dirty="0"/>
                    </a:p>
                  </a:txBody>
                  <a:tcPr/>
                </a:tc>
                <a:tc>
                  <a:txBody>
                    <a:bodyPr/>
                    <a:lstStyle/>
                    <a:p>
                      <a:r>
                        <a:rPr lang="en-US" dirty="0" err="1"/>
                        <a:t>Pizzas_types_Id</a:t>
                      </a:r>
                      <a:endParaRPr lang="en-US" dirty="0"/>
                    </a:p>
                  </a:txBody>
                  <a:tcPr/>
                </a:tc>
                <a:tc>
                  <a:txBody>
                    <a:bodyPr/>
                    <a:lstStyle/>
                    <a:p>
                      <a:r>
                        <a:rPr lang="en-US" dirty="0"/>
                        <a:t>Unique identifier for each pizza type</a:t>
                      </a:r>
                    </a:p>
                  </a:txBody>
                  <a:tcPr/>
                </a:tc>
                <a:extLst>
                  <a:ext uri="{0D108BD9-81ED-4DB2-BD59-A6C34878D82A}">
                    <a16:rowId xmlns:a16="http://schemas.microsoft.com/office/drawing/2014/main" val="1582149118"/>
                  </a:ext>
                </a:extLst>
              </a:tr>
              <a:tr h="370840">
                <a:tc>
                  <a:txBody>
                    <a:bodyPr/>
                    <a:lstStyle/>
                    <a:p>
                      <a:r>
                        <a:rPr lang="en-US" dirty="0" err="1"/>
                        <a:t>Pizzas_types</a:t>
                      </a:r>
                      <a:endParaRPr lang="en-US" dirty="0"/>
                    </a:p>
                  </a:txBody>
                  <a:tcPr/>
                </a:tc>
                <a:tc>
                  <a:txBody>
                    <a:bodyPr/>
                    <a:lstStyle/>
                    <a:p>
                      <a:r>
                        <a:rPr lang="en-US" dirty="0"/>
                        <a:t>Name</a:t>
                      </a:r>
                    </a:p>
                  </a:txBody>
                  <a:tcPr/>
                </a:tc>
                <a:tc>
                  <a:txBody>
                    <a:bodyPr/>
                    <a:lstStyle/>
                    <a:p>
                      <a:r>
                        <a:rPr lang="en-US" dirty="0"/>
                        <a:t>Name of the pizza as shown in the menu</a:t>
                      </a:r>
                    </a:p>
                  </a:txBody>
                  <a:tcPr/>
                </a:tc>
                <a:extLst>
                  <a:ext uri="{0D108BD9-81ED-4DB2-BD59-A6C34878D82A}">
                    <a16:rowId xmlns:a16="http://schemas.microsoft.com/office/drawing/2014/main" val="3830002418"/>
                  </a:ext>
                </a:extLst>
              </a:tr>
              <a:tr h="370840">
                <a:tc>
                  <a:txBody>
                    <a:bodyPr/>
                    <a:lstStyle/>
                    <a:p>
                      <a:r>
                        <a:rPr lang="en-US" dirty="0" err="1"/>
                        <a:t>Pizzas_types</a:t>
                      </a:r>
                      <a:endParaRPr lang="en-US" dirty="0"/>
                    </a:p>
                  </a:txBody>
                  <a:tcPr/>
                </a:tc>
                <a:tc>
                  <a:txBody>
                    <a:bodyPr/>
                    <a:lstStyle/>
                    <a:p>
                      <a:r>
                        <a:rPr lang="en-US" dirty="0"/>
                        <a:t>Category</a:t>
                      </a:r>
                    </a:p>
                  </a:txBody>
                  <a:tcPr/>
                </a:tc>
                <a:tc>
                  <a:txBody>
                    <a:bodyPr/>
                    <a:lstStyle/>
                    <a:p>
                      <a:r>
                        <a:rPr lang="en-US" dirty="0"/>
                        <a:t>Category that the pizza fall under in the menu (Classic, Chicken, Supreme, or Veggie)</a:t>
                      </a:r>
                    </a:p>
                  </a:txBody>
                  <a:tcPr/>
                </a:tc>
                <a:extLst>
                  <a:ext uri="{0D108BD9-81ED-4DB2-BD59-A6C34878D82A}">
                    <a16:rowId xmlns:a16="http://schemas.microsoft.com/office/drawing/2014/main" val="3353920345"/>
                  </a:ext>
                </a:extLst>
              </a:tr>
              <a:tr h="370840">
                <a:tc>
                  <a:txBody>
                    <a:bodyPr/>
                    <a:lstStyle/>
                    <a:p>
                      <a:r>
                        <a:rPr lang="en-US" dirty="0" err="1"/>
                        <a:t>Pizzas_types</a:t>
                      </a:r>
                      <a:endParaRPr lang="en-US" dirty="0"/>
                    </a:p>
                  </a:txBody>
                  <a:tcPr/>
                </a:tc>
                <a:tc>
                  <a:txBody>
                    <a:bodyPr/>
                    <a:lstStyle/>
                    <a:p>
                      <a:r>
                        <a:rPr lang="en-US" dirty="0"/>
                        <a:t>Ingredients</a:t>
                      </a:r>
                    </a:p>
                  </a:txBody>
                  <a:tcPr/>
                </a:tc>
                <a:tc>
                  <a:txBody>
                    <a:bodyPr/>
                    <a:lstStyle/>
                    <a:p>
                      <a:r>
                        <a:rPr lang="en-US" dirty="0"/>
                        <a:t>Comma-delimited ingredients used in the pizza as shown in the menu</a:t>
                      </a:r>
                    </a:p>
                  </a:txBody>
                  <a:tcPr/>
                </a:tc>
                <a:extLst>
                  <a:ext uri="{0D108BD9-81ED-4DB2-BD59-A6C34878D82A}">
                    <a16:rowId xmlns:a16="http://schemas.microsoft.com/office/drawing/2014/main" val="1433370480"/>
                  </a:ext>
                </a:extLst>
              </a:tr>
            </a:tbl>
          </a:graphicData>
        </a:graphic>
      </p:graphicFrame>
    </p:spTree>
    <p:extLst>
      <p:ext uri="{BB962C8B-B14F-4D97-AF65-F5344CB8AC3E}">
        <p14:creationId xmlns:p14="http://schemas.microsoft.com/office/powerpoint/2010/main" val="481956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1CF"/>
        </a:solidFill>
        <a:effectLst/>
      </p:bgPr>
    </p:bg>
    <p:spTree>
      <p:nvGrpSpPr>
        <p:cNvPr id="1" name=""/>
        <p:cNvGrpSpPr/>
        <p:nvPr/>
      </p:nvGrpSpPr>
      <p:grpSpPr>
        <a:xfrm>
          <a:off x="0" y="0"/>
          <a:ext cx="0" cy="0"/>
          <a:chOff x="0" y="0"/>
          <a:chExt cx="0" cy="0"/>
        </a:xfrm>
      </p:grpSpPr>
      <p:pic>
        <p:nvPicPr>
          <p:cNvPr id="5" name="Picture 4" descr="A pizza on a table&#10;&#10;Description automatically generated with low confidence">
            <a:extLst>
              <a:ext uri="{FF2B5EF4-FFF2-40B4-BE49-F238E27FC236}">
                <a16:creationId xmlns:a16="http://schemas.microsoft.com/office/drawing/2014/main" id="{285142F8-C2B0-4505-9490-3E57E4BFB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0"/>
            <a:ext cx="5486400" cy="6858000"/>
          </a:xfrm>
          <a:prstGeom prst="rect">
            <a:avLst/>
          </a:prstGeom>
        </p:spPr>
      </p:pic>
      <p:grpSp>
        <p:nvGrpSpPr>
          <p:cNvPr id="10" name="Group 9">
            <a:extLst>
              <a:ext uri="{FF2B5EF4-FFF2-40B4-BE49-F238E27FC236}">
                <a16:creationId xmlns:a16="http://schemas.microsoft.com/office/drawing/2014/main" id="{E1C259A7-F145-48F1-A3F6-BBF466A75863}"/>
              </a:ext>
            </a:extLst>
          </p:cNvPr>
          <p:cNvGrpSpPr/>
          <p:nvPr/>
        </p:nvGrpSpPr>
        <p:grpSpPr>
          <a:xfrm>
            <a:off x="540942" y="1554664"/>
            <a:ext cx="5859858" cy="1751643"/>
            <a:chOff x="421673" y="1527830"/>
            <a:chExt cx="5859858" cy="1751643"/>
          </a:xfrm>
        </p:grpSpPr>
        <p:pic>
          <p:nvPicPr>
            <p:cNvPr id="4100" name="Picture 4" descr="pizza5-sep1">
              <a:extLst>
                <a:ext uri="{FF2B5EF4-FFF2-40B4-BE49-F238E27FC236}">
                  <a16:creationId xmlns:a16="http://schemas.microsoft.com/office/drawing/2014/main" id="{11E153AD-3DA9-487F-AC96-7FE53C85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04" y="1864138"/>
              <a:ext cx="5674327" cy="26661"/>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pizza5-sep1">
              <a:extLst>
                <a:ext uri="{FF2B5EF4-FFF2-40B4-BE49-F238E27FC236}">
                  <a16:creationId xmlns:a16="http://schemas.microsoft.com/office/drawing/2014/main" id="{885FA072-37C4-4F09-9A73-818A81294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73" y="3252812"/>
              <a:ext cx="5674327" cy="266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C2FA82-28A7-4626-8F90-006A9EDD155F}"/>
                </a:ext>
              </a:extLst>
            </p:cNvPr>
            <p:cNvSpPr txBox="1"/>
            <p:nvPr/>
          </p:nvSpPr>
          <p:spPr>
            <a:xfrm>
              <a:off x="1349022" y="1527830"/>
              <a:ext cx="3899647" cy="307777"/>
            </a:xfrm>
            <a:prstGeom prst="rect">
              <a:avLst/>
            </a:prstGeom>
            <a:noFill/>
          </p:spPr>
          <p:txBody>
            <a:bodyPr wrap="square" rtlCol="0">
              <a:spAutoFit/>
            </a:bodyPr>
            <a:lstStyle/>
            <a:p>
              <a:pPr algn="l" fontAlgn="base"/>
              <a:r>
                <a:rPr lang="en-US" sz="1400" b="1" dirty="0">
                  <a:solidFill>
                    <a:schemeClr val="tx2"/>
                  </a:solidFill>
                  <a:latin typeface="Arial Black" panose="020B0A04020102020204" pitchFamily="34" charset="0"/>
                </a:rPr>
                <a:t>STEP 1</a:t>
              </a:r>
              <a:endParaRPr lang="en-IN" sz="1400" b="1" i="0" dirty="0">
                <a:solidFill>
                  <a:schemeClr val="tx2"/>
                </a:solidFill>
                <a:effectLst/>
                <a:latin typeface="Arial Black" panose="020B0A04020102020204" pitchFamily="34" charset="0"/>
              </a:endParaRPr>
            </a:p>
          </p:txBody>
        </p:sp>
      </p:grpSp>
      <p:pic>
        <p:nvPicPr>
          <p:cNvPr id="23" name="Picture 4" descr="pizza5-sep1">
            <a:extLst>
              <a:ext uri="{FF2B5EF4-FFF2-40B4-BE49-F238E27FC236}">
                <a16:creationId xmlns:a16="http://schemas.microsoft.com/office/drawing/2014/main" id="{8D8BF4EC-6C61-4996-A88D-33A4A3FF4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73" y="4831331"/>
            <a:ext cx="5674327" cy="266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87A5D52-F040-4DB6-9D21-E4DB80F170E0}"/>
              </a:ext>
            </a:extLst>
          </p:cNvPr>
          <p:cNvSpPr txBox="1"/>
          <p:nvPr/>
        </p:nvSpPr>
        <p:spPr>
          <a:xfrm>
            <a:off x="2559589" y="7000"/>
            <a:ext cx="4275833" cy="1938992"/>
          </a:xfrm>
          <a:prstGeom prst="rect">
            <a:avLst/>
          </a:prstGeom>
          <a:noFill/>
        </p:spPr>
        <p:txBody>
          <a:bodyPr wrap="square" rtlCol="0">
            <a:spAutoFit/>
          </a:bodyPr>
          <a:lstStyle/>
          <a:p>
            <a:r>
              <a:rPr lang="en-US" sz="3200" b="1" dirty="0">
                <a:solidFill>
                  <a:schemeClr val="tx2"/>
                </a:solidFill>
                <a:latin typeface="Arial Black" panose="020B0A04020102020204" pitchFamily="34" charset="0"/>
              </a:rPr>
              <a:t>METHODOLOGY AND PROJECT SCOPE</a:t>
            </a:r>
            <a:endParaRPr lang="en-IN" sz="3200" b="1" i="0" dirty="0">
              <a:solidFill>
                <a:schemeClr val="tx2"/>
              </a:solidFill>
              <a:effectLst/>
              <a:latin typeface="Arial Black" panose="020B0A04020102020204" pitchFamily="34" charset="0"/>
            </a:endParaRPr>
          </a:p>
          <a:p>
            <a:endParaRPr lang="en-IN" sz="2400" b="1" i="0" dirty="0">
              <a:solidFill>
                <a:srgbClr val="26312C"/>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881249C4-C8B2-8C0A-B584-EC6BBA90BBBF}"/>
              </a:ext>
            </a:extLst>
          </p:cNvPr>
          <p:cNvSpPr txBox="1"/>
          <p:nvPr/>
        </p:nvSpPr>
        <p:spPr>
          <a:xfrm>
            <a:off x="1349022" y="1952992"/>
            <a:ext cx="5157795" cy="984885"/>
          </a:xfrm>
          <a:prstGeom prst="rect">
            <a:avLst/>
          </a:prstGeom>
          <a:noFill/>
        </p:spPr>
        <p:txBody>
          <a:bodyPr wrap="square">
            <a:spAutoFit/>
          </a:bodyPr>
          <a:lstStyle/>
          <a:p>
            <a:r>
              <a:rPr lang="en-US" sz="2000" b="1" i="0" u="none" strike="noStrike" dirty="0">
                <a:effectLst/>
                <a:latin typeface="+mj-lt"/>
              </a:rPr>
              <a:t>Firstly, Arrange the data in single Workbook, without understanding the data</a:t>
            </a:r>
          </a:p>
          <a:p>
            <a:endParaRPr lang="en-US" b="1" dirty="0"/>
          </a:p>
        </p:txBody>
      </p:sp>
      <p:sp>
        <p:nvSpPr>
          <p:cNvPr id="6" name="TextBox 5">
            <a:extLst>
              <a:ext uri="{FF2B5EF4-FFF2-40B4-BE49-F238E27FC236}">
                <a16:creationId xmlns:a16="http://schemas.microsoft.com/office/drawing/2014/main" id="{52F18F74-6273-4584-5179-D9180DB80250}"/>
              </a:ext>
            </a:extLst>
          </p:cNvPr>
          <p:cNvSpPr txBox="1"/>
          <p:nvPr/>
        </p:nvSpPr>
        <p:spPr>
          <a:xfrm>
            <a:off x="991214" y="3306307"/>
            <a:ext cx="6096000" cy="307777"/>
          </a:xfrm>
          <a:prstGeom prst="rect">
            <a:avLst/>
          </a:prstGeom>
          <a:noFill/>
        </p:spPr>
        <p:txBody>
          <a:bodyPr wrap="square">
            <a:spAutoFit/>
          </a:bodyPr>
          <a:lstStyle/>
          <a:p>
            <a:r>
              <a:rPr lang="en-US" sz="1400" b="1" dirty="0">
                <a:latin typeface="Arial Black" panose="020B0A04020102020204" pitchFamily="34" charset="0"/>
              </a:rPr>
              <a:t>STEP 2</a:t>
            </a:r>
          </a:p>
        </p:txBody>
      </p:sp>
      <p:sp>
        <p:nvSpPr>
          <p:cNvPr id="13" name="TextBox 12">
            <a:extLst>
              <a:ext uri="{FF2B5EF4-FFF2-40B4-BE49-F238E27FC236}">
                <a16:creationId xmlns:a16="http://schemas.microsoft.com/office/drawing/2014/main" id="{FE432557-24DB-4B08-274D-16DFBF79AB1B}"/>
              </a:ext>
            </a:extLst>
          </p:cNvPr>
          <p:cNvSpPr txBox="1"/>
          <p:nvPr/>
        </p:nvSpPr>
        <p:spPr>
          <a:xfrm>
            <a:off x="1031273" y="3640745"/>
            <a:ext cx="5674327" cy="1384995"/>
          </a:xfrm>
          <a:prstGeom prst="rect">
            <a:avLst/>
          </a:prstGeom>
          <a:noFill/>
        </p:spPr>
        <p:txBody>
          <a:bodyPr wrap="square">
            <a:spAutoFit/>
          </a:bodyPr>
          <a:lstStyle/>
          <a:p>
            <a:r>
              <a:rPr lang="en-US" sz="1600" b="1" i="0" u="none" strike="noStrike" dirty="0">
                <a:effectLst/>
                <a:latin typeface="Arial" panose="020B0604020202020204" pitchFamily="34" charset="0"/>
              </a:rPr>
              <a:t>For execution of calculations part we need to arrange the data , which collects the data for customer orders details, pizzas types, date, time, size and price of pizzas and then, calculations are carried out on excel</a:t>
            </a:r>
            <a:r>
              <a:rPr lang="en-US" sz="1800" b="0" i="0" u="none" strike="noStrike" dirty="0">
                <a:solidFill>
                  <a:srgbClr val="666666"/>
                </a:solidFill>
                <a:effectLst/>
                <a:latin typeface="Arial" panose="020B0604020202020204" pitchFamily="34" charset="0"/>
              </a:rPr>
              <a:t>.</a:t>
            </a:r>
          </a:p>
          <a:p>
            <a:endParaRPr lang="en-US" b="1" dirty="0">
              <a:solidFill>
                <a:schemeClr val="tx2"/>
              </a:solidFill>
              <a:latin typeface="Arial Black" panose="020B0A04020102020204" pitchFamily="34" charset="0"/>
            </a:endParaRPr>
          </a:p>
        </p:txBody>
      </p:sp>
      <p:sp>
        <p:nvSpPr>
          <p:cNvPr id="15" name="TextBox 14">
            <a:extLst>
              <a:ext uri="{FF2B5EF4-FFF2-40B4-BE49-F238E27FC236}">
                <a16:creationId xmlns:a16="http://schemas.microsoft.com/office/drawing/2014/main" id="{10C46850-64BA-802F-2B9E-9C5C5D59BE57}"/>
              </a:ext>
            </a:extLst>
          </p:cNvPr>
          <p:cNvSpPr txBox="1"/>
          <p:nvPr/>
        </p:nvSpPr>
        <p:spPr>
          <a:xfrm>
            <a:off x="820437" y="4820557"/>
            <a:ext cx="6096000" cy="307777"/>
          </a:xfrm>
          <a:prstGeom prst="rect">
            <a:avLst/>
          </a:prstGeom>
          <a:noFill/>
        </p:spPr>
        <p:txBody>
          <a:bodyPr wrap="square">
            <a:spAutoFit/>
          </a:bodyPr>
          <a:lstStyle/>
          <a:p>
            <a:r>
              <a:rPr lang="en-US" sz="1400" b="1" dirty="0">
                <a:latin typeface="Arial Black" panose="020B0A04020102020204" pitchFamily="34" charset="0"/>
              </a:rPr>
              <a:t>STEP 3 </a:t>
            </a:r>
          </a:p>
        </p:txBody>
      </p:sp>
      <p:sp>
        <p:nvSpPr>
          <p:cNvPr id="17" name="TextBox 16">
            <a:extLst>
              <a:ext uri="{FF2B5EF4-FFF2-40B4-BE49-F238E27FC236}">
                <a16:creationId xmlns:a16="http://schemas.microsoft.com/office/drawing/2014/main" id="{A4CEFDE0-96D0-EE00-7088-5EAA7DE431A9}"/>
              </a:ext>
            </a:extLst>
          </p:cNvPr>
          <p:cNvSpPr txBox="1"/>
          <p:nvPr/>
        </p:nvSpPr>
        <p:spPr>
          <a:xfrm>
            <a:off x="820437" y="5128334"/>
            <a:ext cx="5686380" cy="1477328"/>
          </a:xfrm>
          <a:prstGeom prst="rect">
            <a:avLst/>
          </a:prstGeom>
          <a:noFill/>
        </p:spPr>
        <p:txBody>
          <a:bodyPr wrap="square">
            <a:spAutoFit/>
          </a:bodyPr>
          <a:lstStyle/>
          <a:p>
            <a:r>
              <a:rPr lang="en-US" sz="1800" b="1" i="0" u="none" strike="noStrike" dirty="0">
                <a:effectLst/>
                <a:latin typeface="+mj-lt"/>
              </a:rPr>
              <a:t>After that  we used the  pivot table from it and use excel functions to solved the calculation part and then create a understanding pivot charts for the recommended analysis part of this project to provide solution.</a:t>
            </a:r>
          </a:p>
          <a:p>
            <a:endParaRPr lang="en-US" b="1" dirty="0">
              <a:latin typeface="+mj-lt"/>
            </a:endParaRPr>
          </a:p>
        </p:txBody>
      </p:sp>
    </p:spTree>
    <p:extLst>
      <p:ext uri="{BB962C8B-B14F-4D97-AF65-F5344CB8AC3E}">
        <p14:creationId xmlns:p14="http://schemas.microsoft.com/office/powerpoint/2010/main" val="1649949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D1CF"/>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1C259A7-F145-48F1-A3F6-BBF466A75863}"/>
              </a:ext>
            </a:extLst>
          </p:cNvPr>
          <p:cNvGrpSpPr/>
          <p:nvPr/>
        </p:nvGrpSpPr>
        <p:grpSpPr>
          <a:xfrm>
            <a:off x="1031273" y="138955"/>
            <a:ext cx="5674327" cy="414468"/>
            <a:chOff x="1163795" y="1748889"/>
            <a:chExt cx="5674327" cy="414468"/>
          </a:xfrm>
        </p:grpSpPr>
        <p:pic>
          <p:nvPicPr>
            <p:cNvPr id="4101" name="Picture 5" descr="pizza5-sep1">
              <a:extLst>
                <a:ext uri="{FF2B5EF4-FFF2-40B4-BE49-F238E27FC236}">
                  <a16:creationId xmlns:a16="http://schemas.microsoft.com/office/drawing/2014/main" id="{885FA072-37C4-4F09-9A73-818A81294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795" y="2136696"/>
              <a:ext cx="5674327" cy="266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C2FA82-28A7-4626-8F90-006A9EDD155F}"/>
                </a:ext>
              </a:extLst>
            </p:cNvPr>
            <p:cNvSpPr txBox="1"/>
            <p:nvPr/>
          </p:nvSpPr>
          <p:spPr>
            <a:xfrm>
              <a:off x="1629628" y="1748889"/>
              <a:ext cx="3899647" cy="307777"/>
            </a:xfrm>
            <a:prstGeom prst="rect">
              <a:avLst/>
            </a:prstGeom>
            <a:noFill/>
          </p:spPr>
          <p:txBody>
            <a:bodyPr wrap="square" rtlCol="0">
              <a:spAutoFit/>
            </a:bodyPr>
            <a:lstStyle/>
            <a:p>
              <a:pPr algn="l" fontAlgn="base"/>
              <a:r>
                <a:rPr lang="en-US" sz="1400" b="1" dirty="0">
                  <a:latin typeface="Arial Black" panose="020B0A04020102020204" pitchFamily="34" charset="0"/>
                </a:rPr>
                <a:t>STEP 4</a:t>
              </a:r>
              <a:endParaRPr lang="en-IN" sz="1400" b="1" i="0" dirty="0">
                <a:solidFill>
                  <a:srgbClr val="24322C"/>
                </a:solidFill>
                <a:effectLst/>
                <a:latin typeface="Arial Black" panose="020B0A04020102020204" pitchFamily="34" charset="0"/>
              </a:endParaRPr>
            </a:p>
          </p:txBody>
        </p:sp>
      </p:grpSp>
      <p:pic>
        <p:nvPicPr>
          <p:cNvPr id="23" name="Picture 4" descr="pizza5-sep1">
            <a:extLst>
              <a:ext uri="{FF2B5EF4-FFF2-40B4-BE49-F238E27FC236}">
                <a16:creationId xmlns:a16="http://schemas.microsoft.com/office/drawing/2014/main" id="{8D8BF4EC-6C61-4996-A88D-33A4A3FF4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19" y="2549943"/>
            <a:ext cx="5674327" cy="266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descr="pizza5-sep1">
            <a:extLst>
              <a:ext uri="{FF2B5EF4-FFF2-40B4-BE49-F238E27FC236}">
                <a16:creationId xmlns:a16="http://schemas.microsoft.com/office/drawing/2014/main" id="{59741E11-3BF9-425C-A0F5-F9D3928FA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73" y="6569643"/>
            <a:ext cx="5674327" cy="266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late of food&#10;&#10;Description automatically generated with low confidence">
            <a:extLst>
              <a:ext uri="{FF2B5EF4-FFF2-40B4-BE49-F238E27FC236}">
                <a16:creationId xmlns:a16="http://schemas.microsoft.com/office/drawing/2014/main" id="{5FE08658-B733-42E7-8E5F-B14C86BB68D6}"/>
              </a:ext>
            </a:extLst>
          </p:cNvPr>
          <p:cNvPicPr>
            <a:picLocks noChangeAspect="1"/>
          </p:cNvPicPr>
          <p:nvPr/>
        </p:nvPicPr>
        <p:blipFill rotWithShape="1">
          <a:blip r:embed="rId3">
            <a:extLst>
              <a:ext uri="{28A0092B-C50C-407E-A947-70E740481C1C}">
                <a14:useLocalDpi xmlns:a14="http://schemas.microsoft.com/office/drawing/2010/main" val="0"/>
              </a:ext>
            </a:extLst>
          </a:blip>
          <a:srcRect b="6835"/>
          <a:stretch/>
        </p:blipFill>
        <p:spPr>
          <a:xfrm>
            <a:off x="6705600" y="0"/>
            <a:ext cx="5486400" cy="6858000"/>
          </a:xfrm>
          <a:prstGeom prst="rect">
            <a:avLst/>
          </a:prstGeom>
        </p:spPr>
      </p:pic>
      <p:sp>
        <p:nvSpPr>
          <p:cNvPr id="4" name="TextBox 3">
            <a:extLst>
              <a:ext uri="{FF2B5EF4-FFF2-40B4-BE49-F238E27FC236}">
                <a16:creationId xmlns:a16="http://schemas.microsoft.com/office/drawing/2014/main" id="{B447E764-A24D-2D3F-D531-9449637DE5AE}"/>
              </a:ext>
            </a:extLst>
          </p:cNvPr>
          <p:cNvSpPr txBox="1"/>
          <p:nvPr/>
        </p:nvSpPr>
        <p:spPr>
          <a:xfrm>
            <a:off x="1392118" y="544588"/>
            <a:ext cx="5208105" cy="646331"/>
          </a:xfrm>
          <a:prstGeom prst="rect">
            <a:avLst/>
          </a:prstGeom>
          <a:noFill/>
        </p:spPr>
        <p:txBody>
          <a:bodyPr wrap="square">
            <a:spAutoFit/>
          </a:bodyPr>
          <a:lstStyle/>
          <a:p>
            <a:r>
              <a:rPr lang="en-US" sz="1800" b="1" i="0" u="none" strike="noStrike" dirty="0">
                <a:effectLst/>
                <a:latin typeface="+mj-lt"/>
              </a:rPr>
              <a:t>At last a dashboard is prepared in which all the recommended analysis part is calculated</a:t>
            </a:r>
            <a:r>
              <a:rPr lang="en-US" sz="1800" b="0" i="0" u="none" strike="noStrike" dirty="0">
                <a:solidFill>
                  <a:srgbClr val="666666"/>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4026824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1CF"/>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87A5D52-F040-4DB6-9D21-E4DB80F170E0}"/>
              </a:ext>
            </a:extLst>
          </p:cNvPr>
          <p:cNvSpPr txBox="1"/>
          <p:nvPr/>
        </p:nvSpPr>
        <p:spPr>
          <a:xfrm>
            <a:off x="1481847" y="81667"/>
            <a:ext cx="10140310" cy="461665"/>
          </a:xfrm>
          <a:prstGeom prst="rect">
            <a:avLst/>
          </a:prstGeom>
          <a:noFill/>
        </p:spPr>
        <p:txBody>
          <a:bodyPr wrap="square" rtlCol="0">
            <a:spAutoFit/>
          </a:bodyPr>
          <a:lstStyle/>
          <a:p>
            <a:r>
              <a:rPr lang="en-US" sz="2400" b="1" dirty="0">
                <a:solidFill>
                  <a:schemeClr val="tx2"/>
                </a:solidFill>
                <a:latin typeface="Arial Black" panose="020B0A04020102020204" pitchFamily="34" charset="0"/>
              </a:rPr>
              <a:t>1. HOW MANY CUSTOMERS DO WE HAVE EACH DAY ?</a:t>
            </a:r>
            <a:endParaRPr lang="en-IN" sz="2400" b="1" i="0" dirty="0">
              <a:solidFill>
                <a:schemeClr val="tx2"/>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1B3E684B-0A1B-0592-2BEB-41006E8C3F46}"/>
              </a:ext>
            </a:extLst>
          </p:cNvPr>
          <p:cNvSpPr txBox="1"/>
          <p:nvPr/>
        </p:nvSpPr>
        <p:spPr>
          <a:xfrm>
            <a:off x="1481847" y="960209"/>
            <a:ext cx="10272831" cy="3477875"/>
          </a:xfrm>
          <a:prstGeom prst="rect">
            <a:avLst/>
          </a:prstGeom>
          <a:noFill/>
        </p:spPr>
        <p:txBody>
          <a:bodyPr wrap="square">
            <a:spAutoFit/>
          </a:bodyPr>
          <a:lstStyle/>
          <a:p>
            <a:r>
              <a:rPr lang="en-US" sz="2000" b="1" dirty="0">
                <a:solidFill>
                  <a:schemeClr val="tx1">
                    <a:lumMod val="75000"/>
                    <a:lumOff val="25000"/>
                  </a:schemeClr>
                </a:solidFill>
                <a:latin typeface="Abadi" panose="020B0604020104020204" pitchFamily="34" charset="0"/>
              </a:rPr>
              <a:t>01 -We would choose the "Orders" dataset for this question, with two columns: “</a:t>
            </a:r>
            <a:r>
              <a:rPr lang="en-US" sz="2000" b="1" dirty="0" err="1">
                <a:solidFill>
                  <a:schemeClr val="tx1">
                    <a:lumMod val="75000"/>
                    <a:lumOff val="25000"/>
                  </a:schemeClr>
                </a:solidFill>
                <a:latin typeface="Abadi" panose="020B0604020104020204" pitchFamily="34" charset="0"/>
              </a:rPr>
              <a:t>Order_Id</a:t>
            </a:r>
            <a:r>
              <a:rPr lang="en-US" sz="2000" b="1" dirty="0">
                <a:solidFill>
                  <a:schemeClr val="tx1">
                    <a:lumMod val="75000"/>
                    <a:lumOff val="25000"/>
                  </a:schemeClr>
                </a:solidFill>
                <a:latin typeface="Abadi" panose="020B0604020104020204" pitchFamily="34" charset="0"/>
              </a:rPr>
              <a:t>” &amp; “Date”.</a:t>
            </a:r>
          </a:p>
          <a:p>
            <a:endParaRPr lang="en-US" sz="2000" b="1" dirty="0">
              <a:solidFill>
                <a:schemeClr val="tx1">
                  <a:lumMod val="75000"/>
                  <a:lumOff val="25000"/>
                </a:schemeClr>
              </a:solidFill>
              <a:latin typeface="Abadi" panose="020B0604020104020204" pitchFamily="34" charset="0"/>
            </a:endParaRPr>
          </a:p>
          <a:p>
            <a:r>
              <a:rPr lang="en-US" sz="2000" b="1" dirty="0">
                <a:solidFill>
                  <a:schemeClr val="tx1">
                    <a:lumMod val="75000"/>
                    <a:lumOff val="25000"/>
                  </a:schemeClr>
                </a:solidFill>
                <a:latin typeface="Abadi" panose="020B0604020104020204" pitchFamily="34" charset="0"/>
              </a:rPr>
              <a:t> 02- Select these two columns to insert a Pivot table. Drag "Date" into the Row Labels section and "</a:t>
            </a:r>
            <a:r>
              <a:rPr lang="en-US" sz="2000" b="1" dirty="0" err="1">
                <a:solidFill>
                  <a:schemeClr val="tx1">
                    <a:lumMod val="75000"/>
                    <a:lumOff val="25000"/>
                  </a:schemeClr>
                </a:solidFill>
                <a:latin typeface="Abadi" panose="020B0604020104020204" pitchFamily="34" charset="0"/>
              </a:rPr>
              <a:t>Order_Id</a:t>
            </a:r>
            <a:r>
              <a:rPr lang="en-US" sz="2000" b="1" dirty="0">
                <a:solidFill>
                  <a:schemeClr val="tx1">
                    <a:lumMod val="75000"/>
                    <a:lumOff val="25000"/>
                  </a:schemeClr>
                </a:solidFill>
                <a:latin typeface="Abadi" panose="020B0604020104020204" pitchFamily="34" charset="0"/>
              </a:rPr>
              <a:t>" into the values section. </a:t>
            </a:r>
          </a:p>
          <a:p>
            <a:endParaRPr lang="en-US" sz="2000" b="1" dirty="0">
              <a:solidFill>
                <a:schemeClr val="tx1">
                  <a:lumMod val="75000"/>
                  <a:lumOff val="25000"/>
                </a:schemeClr>
              </a:solidFill>
              <a:latin typeface="Abadi" panose="020B0604020104020204" pitchFamily="34" charset="0"/>
            </a:endParaRPr>
          </a:p>
          <a:p>
            <a:r>
              <a:rPr lang="en-US" sz="2000" b="1" dirty="0">
                <a:solidFill>
                  <a:schemeClr val="tx1">
                    <a:lumMod val="75000"/>
                    <a:lumOff val="25000"/>
                  </a:schemeClr>
                </a:solidFill>
                <a:latin typeface="Abadi" panose="020B0604020104020204" pitchFamily="34" charset="0"/>
              </a:rPr>
              <a:t>03 –As a result, we would obtain the total number of orders placed by customers on that specific date by its “COUNT” function. Then, select both the column &amp; create a pivot chart. </a:t>
            </a:r>
          </a:p>
          <a:p>
            <a:endParaRPr lang="en-US" sz="2000" b="1" dirty="0">
              <a:solidFill>
                <a:schemeClr val="tx1">
                  <a:lumMod val="75000"/>
                  <a:lumOff val="25000"/>
                </a:schemeClr>
              </a:solidFill>
              <a:latin typeface="Abadi" panose="020B0604020104020204" pitchFamily="34" charset="0"/>
            </a:endParaRPr>
          </a:p>
          <a:p>
            <a:r>
              <a:rPr lang="en-US" sz="2000" b="1" dirty="0">
                <a:solidFill>
                  <a:schemeClr val="tx1">
                    <a:lumMod val="75000"/>
                    <a:lumOff val="25000"/>
                  </a:schemeClr>
                </a:solidFill>
                <a:latin typeface="Abadi" panose="020B0604020104020204" pitchFamily="34" charset="0"/>
              </a:rPr>
              <a:t>04- Therefore, from the pivot chart, we can say that we have around </a:t>
            </a:r>
            <a:r>
              <a:rPr lang="en-US" sz="2000" b="1" dirty="0">
                <a:solidFill>
                  <a:schemeClr val="tx1">
                    <a:lumMod val="75000"/>
                    <a:lumOff val="25000"/>
                  </a:schemeClr>
                </a:solidFill>
                <a:highlight>
                  <a:srgbClr val="FFFF00"/>
                </a:highlight>
                <a:latin typeface="Abadi" panose="020B0604020104020204" pitchFamily="34" charset="0"/>
              </a:rPr>
              <a:t>60-65 customers </a:t>
            </a:r>
            <a:r>
              <a:rPr lang="en-US" sz="2000" b="1" dirty="0">
                <a:solidFill>
                  <a:schemeClr val="tx1">
                    <a:lumMod val="75000"/>
                    <a:lumOff val="25000"/>
                  </a:schemeClr>
                </a:solidFill>
                <a:latin typeface="Abadi" panose="020B0604020104020204" pitchFamily="34" charset="0"/>
              </a:rPr>
              <a:t>each day.</a:t>
            </a:r>
          </a:p>
        </p:txBody>
      </p:sp>
    </p:spTree>
    <p:extLst>
      <p:ext uri="{BB962C8B-B14F-4D97-AF65-F5344CB8AC3E}">
        <p14:creationId xmlns:p14="http://schemas.microsoft.com/office/powerpoint/2010/main" val="71430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7E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FAE0A3-C6FB-0DFD-6EF4-7A55FEB9D0F4}"/>
              </a:ext>
            </a:extLst>
          </p:cNvPr>
          <p:cNvPicPr>
            <a:picLocks noChangeAspect="1"/>
          </p:cNvPicPr>
          <p:nvPr/>
        </p:nvPicPr>
        <p:blipFill>
          <a:blip r:embed="rId2"/>
          <a:stretch>
            <a:fillRect/>
          </a:stretch>
        </p:blipFill>
        <p:spPr>
          <a:xfrm>
            <a:off x="2112638" y="749138"/>
            <a:ext cx="9589031" cy="5359724"/>
          </a:xfrm>
          <a:prstGeom prst="rect">
            <a:avLst/>
          </a:prstGeom>
        </p:spPr>
      </p:pic>
    </p:spTree>
    <p:extLst>
      <p:ext uri="{BB962C8B-B14F-4D97-AF65-F5344CB8AC3E}">
        <p14:creationId xmlns:p14="http://schemas.microsoft.com/office/powerpoint/2010/main" val="97551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076187-A1CA-62F9-9AD2-9EC3D4B1D1AF}"/>
              </a:ext>
            </a:extLst>
          </p:cNvPr>
          <p:cNvSpPr txBox="1"/>
          <p:nvPr/>
        </p:nvSpPr>
        <p:spPr>
          <a:xfrm>
            <a:off x="2266122" y="252655"/>
            <a:ext cx="6096000" cy="461665"/>
          </a:xfrm>
          <a:prstGeom prst="rect">
            <a:avLst/>
          </a:prstGeom>
          <a:noFill/>
        </p:spPr>
        <p:txBody>
          <a:bodyPr wrap="square">
            <a:spAutoFit/>
          </a:bodyPr>
          <a:lstStyle/>
          <a:p>
            <a:r>
              <a:rPr lang="en-US" sz="2400" b="1" dirty="0">
                <a:latin typeface="Arial Black" panose="020B0A04020102020204" pitchFamily="34" charset="0"/>
              </a:rPr>
              <a:t>ARE THERE ANY PEAK HOURS ?</a:t>
            </a:r>
          </a:p>
        </p:txBody>
      </p:sp>
      <p:sp>
        <p:nvSpPr>
          <p:cNvPr id="5" name="TextBox 4">
            <a:extLst>
              <a:ext uri="{FF2B5EF4-FFF2-40B4-BE49-F238E27FC236}">
                <a16:creationId xmlns:a16="http://schemas.microsoft.com/office/drawing/2014/main" id="{399B7616-CF14-9CA0-C354-0CCBAD92B83F}"/>
              </a:ext>
            </a:extLst>
          </p:cNvPr>
          <p:cNvSpPr txBox="1"/>
          <p:nvPr/>
        </p:nvSpPr>
        <p:spPr>
          <a:xfrm>
            <a:off x="1842051" y="1020417"/>
            <a:ext cx="9780105" cy="2554545"/>
          </a:xfrm>
          <a:prstGeom prst="rect">
            <a:avLst/>
          </a:prstGeom>
          <a:noFill/>
        </p:spPr>
        <p:txBody>
          <a:bodyPr wrap="square">
            <a:spAutoFit/>
          </a:bodyPr>
          <a:lstStyle/>
          <a:p>
            <a:r>
              <a:rPr lang="en-US" sz="2000" b="1" dirty="0"/>
              <a:t>01- We would choose the "Orders" dataset again for this </a:t>
            </a:r>
            <a:r>
              <a:rPr lang="en-US" sz="2000" b="1" dirty="0" err="1"/>
              <a:t>subquestion</a:t>
            </a:r>
            <a:r>
              <a:rPr lang="en-US" sz="2000" b="1" dirty="0"/>
              <a:t>, with one column: “Time”.</a:t>
            </a:r>
          </a:p>
          <a:p>
            <a:r>
              <a:rPr lang="en-US" sz="2000" b="1" dirty="0"/>
              <a:t> 02-Select this one column to insert a Pivot table. Drag “Time" into the Row Labels section and again drag “Time" into the values section. </a:t>
            </a:r>
          </a:p>
          <a:p>
            <a:r>
              <a:rPr lang="en-US" sz="2000" b="1" dirty="0"/>
              <a:t>03- As a result, we would obtain the count of time at particular hours. Then, select both the column and create a pivot chart. </a:t>
            </a:r>
          </a:p>
          <a:p>
            <a:r>
              <a:rPr lang="en-US" sz="2000" b="1" dirty="0"/>
              <a:t>04- Therefore, from the pivot chart, we can say Peak hours are between </a:t>
            </a:r>
            <a:r>
              <a:rPr lang="en-US" sz="2000" b="1" dirty="0">
                <a:highlight>
                  <a:srgbClr val="FFFF00"/>
                </a:highlight>
              </a:rPr>
              <a:t>: 12 pm - 1 pm &amp; 5 pm - 7 pm</a:t>
            </a:r>
            <a:r>
              <a:rPr lang="en-US" sz="2000" dirty="0">
                <a:highlight>
                  <a:srgbClr val="FFFF00"/>
                </a:highlight>
              </a:rPr>
              <a:t>.</a:t>
            </a:r>
          </a:p>
        </p:txBody>
      </p:sp>
      <p:pic>
        <p:nvPicPr>
          <p:cNvPr id="7" name="Picture 6">
            <a:extLst>
              <a:ext uri="{FF2B5EF4-FFF2-40B4-BE49-F238E27FC236}">
                <a16:creationId xmlns:a16="http://schemas.microsoft.com/office/drawing/2014/main" id="{33FB29F0-2F9E-2B06-29CB-2016EE6D3758}"/>
              </a:ext>
            </a:extLst>
          </p:cNvPr>
          <p:cNvPicPr>
            <a:picLocks noChangeAspect="1"/>
          </p:cNvPicPr>
          <p:nvPr/>
        </p:nvPicPr>
        <p:blipFill>
          <a:blip r:embed="rId2"/>
          <a:stretch>
            <a:fillRect/>
          </a:stretch>
        </p:blipFill>
        <p:spPr>
          <a:xfrm>
            <a:off x="2977674" y="3574962"/>
            <a:ext cx="8352935" cy="3143889"/>
          </a:xfrm>
          <a:prstGeom prst="rect">
            <a:avLst/>
          </a:prstGeom>
        </p:spPr>
      </p:pic>
    </p:spTree>
    <p:extLst>
      <p:ext uri="{BB962C8B-B14F-4D97-AF65-F5344CB8AC3E}">
        <p14:creationId xmlns:p14="http://schemas.microsoft.com/office/powerpoint/2010/main" val="427987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205</TotalTime>
  <Words>1465</Words>
  <Application>Microsoft Office PowerPoint</Application>
  <PresentationFormat>Widescreen</PresentationFormat>
  <Paragraphs>140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Abadi</vt:lpstr>
      <vt:lpstr>Arial</vt:lpstr>
      <vt:lpstr>Arial Black</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Kavithalaya</dc:creator>
  <cp:lastModifiedBy>shubham koundal</cp:lastModifiedBy>
  <cp:revision>16</cp:revision>
  <dcterms:created xsi:type="dcterms:W3CDTF">2021-06-28T07:22:53Z</dcterms:created>
  <dcterms:modified xsi:type="dcterms:W3CDTF">2023-04-02T18:19:10Z</dcterms:modified>
</cp:coreProperties>
</file>